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4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5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5" r:id="rId3"/>
    <p:sldId id="282" r:id="rId4"/>
    <p:sldId id="277" r:id="rId5"/>
    <p:sldId id="278" r:id="rId6"/>
    <p:sldId id="279" r:id="rId7"/>
    <p:sldId id="269" r:id="rId8"/>
  </p:sldIdLst>
  <p:sldSz cx="12192000" cy="6858000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124"/>
    <a:srgbClr val="F6F7F8"/>
    <a:srgbClr val="A9B0B7"/>
    <a:srgbClr val="C9CFD5"/>
    <a:srgbClr val="5D656F"/>
    <a:srgbClr val="7E8C9A"/>
    <a:srgbClr val="B8C0C8"/>
    <a:srgbClr val="41505D"/>
    <a:srgbClr val="E5E8EB"/>
    <a:srgbClr val="F47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445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rgisGreen\Downloads\&#1054;&#1090;&#1095;&#1077;&#1090;%20&#1040;&#1083;&#1100;&#1092;&#1072;%20&#1050;&#1072;&#1087;&#1080;&#1090;&#1072;&#1083;%20&#1087;&#1086;%20&#1080;&#1090;&#1086;&#1075;&#1072;&#1084;%20&#1084;&#1072;&#1103;%20new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urgisGreen\Downloads\&#1054;&#1090;&#1095;&#1077;&#1090;%20&#1040;&#1083;&#1100;&#1092;&#1072;%20&#1050;&#1072;&#1087;&#1080;&#1090;&#1072;&#1083;%20&#1087;&#1086;%20&#1080;&#1090;&#1086;&#1075;&#1072;&#1084;%20&#1084;&#1072;&#1103;%20new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bro-ms-srv105\All_Folders\Finance\&#1060;&#1080;&#1085;&#1072;&#1085;&#1089;&#1086;&#1074;&#1099;&#1081;%20&#1072;&#1085;&#1072;&#1083;&#1080;&#1079;\Strategy\1.%20&#1053;&#1072;&#1073;&#1057;&#1086;&#1074;&#1077;&#1090;\&#1053;&#1072;&#1073;.%20&#1057;&#1086;&#1074;&#1077;&#1090;%202020\3.%20&#1053;&#1086;&#1074;&#1072;&#1103;%20&#1087;&#1088;&#1077;&#1079;&#1077;&#1085;&#1090;&#1072;&#1094;&#1080;&#1103;\&#1054;&#1090;&#1095;&#1077;&#1090;%20&#1040;&#1050;%20&#1087;&#1086;%20&#1080;&#1090;&#1086;&#1075;&#1072;&#1084;%202019%20new%20v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84867162860656E-2"/>
          <c:y val="6.9291338582677151E-2"/>
          <c:w val="0.95430265674278691"/>
          <c:h val="0.71129653568454498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'[Отчет Альфа Капитал по итогам мая new.xlsx]КПЭ_ЧП_Сегм_Кл_Пр'!$C$32</c:f>
              <c:strCache>
                <c:ptCount val="1"/>
                <c:pt idx="0">
                  <c:v>Итого</c:v>
                </c:pt>
              </c:strCache>
            </c:strRef>
          </c:tx>
          <c:spPr>
            <a:solidFill>
              <a:srgbClr val="A9B0B7"/>
            </a:solidFill>
            <a:ln>
              <a:noFill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'[Отчет Альфа Капитал по итогам мая new.xlsx]КПЭ_ЧП_Сегм_Кл_Пр'!$E$30:$I$30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5М
2020</c:v>
                </c:pt>
              </c:strCache>
            </c:strRef>
          </c:cat>
          <c:val>
            <c:numRef>
              <c:f>'[Отчет Альфа Капитал по итогам мая new.xlsx]КПЭ_ЧП_Сегм_Кл_Пр'!$E$32:$I$32</c:f>
              <c:numCache>
                <c:formatCode>#\ ##0.0</c:formatCode>
                <c:ptCount val="5"/>
                <c:pt idx="0">
                  <c:v>136.19805635700999</c:v>
                </c:pt>
                <c:pt idx="1">
                  <c:v>221.93624548029996</c:v>
                </c:pt>
                <c:pt idx="2">
                  <c:v>321.60644028576104</c:v>
                </c:pt>
                <c:pt idx="3">
                  <c:v>478.27990452393988</c:v>
                </c:pt>
                <c:pt idx="4">
                  <c:v>548.82470979530979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26-439A-B37A-1745AAFAF2DC}"/>
            </c:ext>
          </c:extLst>
        </c:ser>
        <c:ser>
          <c:idx val="0"/>
          <c:order val="1"/>
          <c:tx>
            <c:strRef>
              <c:f>'[Отчет Альфа Капитал по итогам мая new.xlsx]КПЭ_ЧП_Сегм_Кл_Пр'!$C$33</c:f>
              <c:strCache>
                <c:ptCount val="1"/>
                <c:pt idx="0">
                  <c:v>Топ-5 УК</c:v>
                </c:pt>
              </c:strCache>
            </c:strRef>
          </c:tx>
          <c:spPr>
            <a:solidFill>
              <a:srgbClr val="EF3124"/>
            </a:solidFill>
            <a:ln>
              <a:noFill/>
            </a:ln>
            <a:effectLst/>
          </c:spPr>
          <c:invertIfNegative val="0"/>
          <c:cat>
            <c:strRef>
              <c:f>'[Отчет Альфа Капитал по итогам мая new.xlsx]КПЭ_ЧП_Сегм_Кл_Пр'!$E$30:$I$30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5М
2020</c:v>
                </c:pt>
              </c:strCache>
            </c:strRef>
          </c:cat>
          <c:val>
            <c:numRef>
              <c:f>'[Отчет Альфа Капитал по итогам мая new.xlsx]КПЭ_ЧП_Сегм_Кл_Пр'!$E$33:$I$33</c:f>
              <c:numCache>
                <c:formatCode>#\ ##0.0</c:formatCode>
                <c:ptCount val="5"/>
                <c:pt idx="0">
                  <c:v>92.62428118119</c:v>
                </c:pt>
                <c:pt idx="1">
                  <c:v>165.50538121667998</c:v>
                </c:pt>
                <c:pt idx="2">
                  <c:v>249.93376753449002</c:v>
                </c:pt>
                <c:pt idx="3">
                  <c:v>389.82309267654006</c:v>
                </c:pt>
                <c:pt idx="4">
                  <c:v>449.8269922738001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26-439A-B37A-1745AAFAF2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46495360"/>
        <c:axId val="146496896"/>
      </c:barChart>
      <c:lineChart>
        <c:grouping val="standard"/>
        <c:varyColors val="0"/>
        <c:ser>
          <c:idx val="2"/>
          <c:order val="2"/>
          <c:tx>
            <c:strRef>
              <c:f>'[Отчет Альфа Капитал по итогам мая new.xlsx]КПЭ_ЧП_Сегм_Кл_Пр'!$C$34</c:f>
              <c:strCache>
                <c:ptCount val="1"/>
                <c:pt idx="0">
                  <c:v>Доля Топ-5 УК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4.8915792362704782E-2"/>
                  <c:y val="2.8535029557347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5326-439A-B37A-1745AAFAF2DC}"/>
                </c:ext>
              </c:extLst>
            </c:dLbl>
            <c:dLbl>
              <c:idx val="2"/>
              <c:layout>
                <c:manualLayout>
                  <c:x val="-4.8915792362704782E-2"/>
                  <c:y val="2.85350295573474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5326-439A-B37A-1745AAFAF2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'[Отчет Альфа Капитал по итогам мая new.xlsx]КПЭ_ЧП_Сегм_Кл_Пр'!$E$34:$I$34</c:f>
              <c:numCache>
                <c:formatCode>0%</c:formatCode>
                <c:ptCount val="5"/>
                <c:pt idx="0">
                  <c:v>0.68007050657461687</c:v>
                </c:pt>
                <c:pt idx="1">
                  <c:v>0.74573389695091952</c:v>
                </c:pt>
                <c:pt idx="2">
                  <c:v>0.77714167450257898</c:v>
                </c:pt>
                <c:pt idx="3">
                  <c:v>0.81505220894562547</c:v>
                </c:pt>
                <c:pt idx="4">
                  <c:v>0.81961869472234228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326-439A-B37A-1745AAFAF2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504320"/>
        <c:axId val="146502784"/>
      </c:lineChart>
      <c:catAx>
        <c:axId val="146495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46496896"/>
        <c:crosses val="autoZero"/>
        <c:auto val="1"/>
        <c:lblAlgn val="ctr"/>
        <c:lblOffset val="100"/>
        <c:noMultiLvlLbl val="0"/>
      </c:catAx>
      <c:valAx>
        <c:axId val="146496896"/>
        <c:scaling>
          <c:orientation val="minMax"/>
        </c:scaling>
        <c:delete val="0"/>
        <c:axPos val="l"/>
        <c:numFmt formatCode="#\ ##0.0" sourceLinked="1"/>
        <c:majorTickMark val="none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46495360"/>
        <c:crosses val="autoZero"/>
        <c:crossBetween val="between"/>
      </c:valAx>
      <c:valAx>
        <c:axId val="146502784"/>
        <c:scaling>
          <c:orientation val="minMax"/>
          <c:max val="1.2"/>
          <c:min val="0.64000000000000035"/>
        </c:scaling>
        <c:delete val="0"/>
        <c:axPos val="r"/>
        <c:numFmt formatCode="0%" sourceLinked="1"/>
        <c:majorTickMark val="out"/>
        <c:minorTickMark val="none"/>
        <c:tickLblPos val="none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46504320"/>
        <c:crosses val="max"/>
        <c:crossBetween val="between"/>
      </c:valAx>
      <c:catAx>
        <c:axId val="146504320"/>
        <c:scaling>
          <c:orientation val="minMax"/>
        </c:scaling>
        <c:delete val="1"/>
        <c:axPos val="b"/>
        <c:majorTickMark val="out"/>
        <c:minorTickMark val="none"/>
        <c:tickLblPos val="none"/>
        <c:crossAx val="1465027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1.2871193306574089E-2"/>
          <c:y val="5.0349788476268725E-2"/>
          <c:w val="0.26527086026855717"/>
          <c:h val="0.1718572358549880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2693404963323105E-2"/>
          <c:y val="8.5301228682083161E-2"/>
          <c:w val="0.64494651152932925"/>
          <c:h val="0.74250997604419144"/>
        </c:manualLayout>
      </c:layout>
      <c:lineChart>
        <c:grouping val="standard"/>
        <c:varyColors val="0"/>
        <c:ser>
          <c:idx val="0"/>
          <c:order val="0"/>
          <c:tx>
            <c:strRef>
              <c:f>'[Отчет Альфа Капитал по итогам мая new.xlsx]КПЭ_ЧП_Сегм_Кл_Пр'!$C$36</c:f>
              <c:strCache>
                <c:ptCount val="1"/>
                <c:pt idx="0">
                  <c:v>Сбербанк</c:v>
                </c:pt>
              </c:strCache>
            </c:strRef>
          </c:tx>
          <c:spPr>
            <a:ln w="22225" cap="rnd">
              <a:solidFill>
                <a:srgbClr val="5D656F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6350">
                <a:solidFill>
                  <a:srgbClr val="5D656F"/>
                </a:solidFill>
              </a:ln>
              <a:effectLst/>
            </c:spPr>
          </c:marker>
          <c:cat>
            <c:strRef>
              <c:f>'[Отчет Альфа Капитал по итогам мая new.xlsx]КПЭ_ЧП_Сегм_Кл_Пр'!$E$30:$I$30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5М
2020</c:v>
                </c:pt>
              </c:strCache>
            </c:strRef>
          </c:cat>
          <c:val>
            <c:numRef>
              <c:f>'[Отчет Альфа Капитал по итогам мая new.xlsx]КПЭ_ЧП_Сегм_Кл_Пр'!$E$36:$I$36</c:f>
              <c:numCache>
                <c:formatCode>0.0%</c:formatCode>
                <c:ptCount val="5"/>
                <c:pt idx="0">
                  <c:v>0.21574444204245521</c:v>
                </c:pt>
                <c:pt idx="1">
                  <c:v>0.29504462935763409</c:v>
                </c:pt>
                <c:pt idx="2">
                  <c:v>0.29274855902330149</c:v>
                </c:pt>
                <c:pt idx="3">
                  <c:v>0.27726204113872072</c:v>
                </c:pt>
                <c:pt idx="4">
                  <c:v>0.28390634585323771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DED-4D56-A425-439CFFCCB1B3}"/>
            </c:ext>
          </c:extLst>
        </c:ser>
        <c:ser>
          <c:idx val="1"/>
          <c:order val="1"/>
          <c:tx>
            <c:strRef>
              <c:f>'[Отчет Альфа Капитал по итогам мая new.xlsx]КПЭ_ЧП_Сегм_Кл_Пр'!$C$37</c:f>
              <c:strCache>
                <c:ptCount val="1"/>
                <c:pt idx="0">
                  <c:v>ВТБ</c:v>
                </c:pt>
              </c:strCache>
            </c:strRef>
          </c:tx>
          <c:spPr>
            <a:ln w="22225" cap="rnd">
              <a:solidFill>
                <a:srgbClr val="A9B0B7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rgbClr val="A9B0B7"/>
                </a:solidFill>
              </a:ln>
              <a:effectLst/>
            </c:spPr>
          </c:marker>
          <c:cat>
            <c:strRef>
              <c:f>'[Отчет Альфа Капитал по итогам мая new.xlsx]КПЭ_ЧП_Сегм_Кл_Пр'!$E$30:$I$30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5М
2020</c:v>
                </c:pt>
              </c:strCache>
            </c:strRef>
          </c:cat>
          <c:val>
            <c:numRef>
              <c:f>'[Отчет Альфа Капитал по итогам мая new.xlsx]КПЭ_ЧП_Сегм_Кл_Пр'!$E$37:$I$37</c:f>
              <c:numCache>
                <c:formatCode>0.0%</c:formatCode>
                <c:ptCount val="5"/>
                <c:pt idx="0">
                  <c:v>4.8800000000000003E-2</c:v>
                </c:pt>
                <c:pt idx="1">
                  <c:v>4.7699999999999999E-2</c:v>
                </c:pt>
                <c:pt idx="2">
                  <c:v>0.12689484030586701</c:v>
                </c:pt>
                <c:pt idx="3">
                  <c:v>0.2114041128431082</c:v>
                </c:pt>
                <c:pt idx="4">
                  <c:v>0.20643136597338063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DED-4D56-A425-439CFFCCB1B3}"/>
            </c:ext>
          </c:extLst>
        </c:ser>
        <c:ser>
          <c:idx val="2"/>
          <c:order val="2"/>
          <c:tx>
            <c:strRef>
              <c:f>'[Отчет Альфа Капитал по итогам мая new.xlsx]КПЭ_ЧП_Сегм_Кл_Пр'!$C$38</c:f>
              <c:strCache>
                <c:ptCount val="1"/>
                <c:pt idx="0">
                  <c:v>Альфа Капитал</c:v>
                </c:pt>
              </c:strCache>
            </c:strRef>
          </c:tx>
          <c:spPr>
            <a:ln w="28575" cap="rnd">
              <a:solidFill>
                <a:srgbClr val="EF312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rgbClr val="EF3124"/>
                </a:solidFill>
              </a:ln>
              <a:effectLst/>
            </c:spPr>
          </c:marker>
          <c:dLbls>
            <c:dLbl>
              <c:idx val="3"/>
              <c:layout>
                <c:manualLayout>
                  <c:x val="-5.7027774138878481E-2"/>
                  <c:y val="5.53988965119484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DED-4D56-A425-439CFFCCB1B3}"/>
                </c:ext>
              </c:extLst>
            </c:dLbl>
            <c:dLbl>
              <c:idx val="4"/>
              <c:layout>
                <c:manualLayout>
                  <c:x val="-5.7027774138878544E-2"/>
                  <c:y val="5.53988965119484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DED-4D56-A425-439CFFCCB1B3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rgbClr val="EF3124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'[Отчет Альфа Капитал по итогам мая new.xlsx]КПЭ_ЧП_Сегм_Кл_Пр'!$E$30:$I$30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5М
2020</c:v>
                </c:pt>
              </c:strCache>
            </c:strRef>
          </c:cat>
          <c:val>
            <c:numRef>
              <c:f>'[Отчет Альфа Капитал по итогам мая new.xlsx]КПЭ_ЧП_Сегм_Кл_Пр'!$E$38:$I$38</c:f>
              <c:numCache>
                <c:formatCode>0.0%</c:formatCode>
                <c:ptCount val="5"/>
                <c:pt idx="0">
                  <c:v>0.12645137382126506</c:v>
                </c:pt>
                <c:pt idx="1">
                  <c:v>0.15650605703620035</c:v>
                </c:pt>
                <c:pt idx="2">
                  <c:v>0.15975257822868519</c:v>
                </c:pt>
                <c:pt idx="3">
                  <c:v>0.16277001130977542</c:v>
                </c:pt>
                <c:pt idx="4">
                  <c:v>0.16888650015098522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DED-4D56-A425-439CFFCCB1B3}"/>
            </c:ext>
          </c:extLst>
        </c:ser>
        <c:ser>
          <c:idx val="3"/>
          <c:order val="3"/>
          <c:tx>
            <c:strRef>
              <c:f>'[Отчет Альфа Капитал по итогам мая new.xlsx]КПЭ_ЧП_Сегм_Кл_Пр'!$C$39</c:f>
              <c:strCache>
                <c:ptCount val="1"/>
                <c:pt idx="0">
                  <c:v>Райффайзен</c:v>
                </c:pt>
              </c:strCache>
            </c:strRef>
          </c:tx>
          <c:spPr>
            <a:ln w="2222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strRef>
              <c:f>'[Отчет Альфа Капитал по итогам мая new.xlsx]КПЭ_ЧП_Сегм_Кл_Пр'!$E$30:$I$30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5М
2020</c:v>
                </c:pt>
              </c:strCache>
            </c:strRef>
          </c:cat>
          <c:val>
            <c:numRef>
              <c:f>'[Отчет Альфа Капитал по итогам мая new.xlsx]КПЭ_ЧП_Сегм_Кл_Пр'!$E$39:$I$39</c:f>
              <c:numCache>
                <c:formatCode>0.0%</c:formatCode>
                <c:ptCount val="5"/>
                <c:pt idx="0">
                  <c:v>0.17942816029908931</c:v>
                </c:pt>
                <c:pt idx="1">
                  <c:v>0.14904062287647424</c:v>
                </c:pt>
                <c:pt idx="2">
                  <c:v>0.11100426665771777</c:v>
                </c:pt>
                <c:pt idx="3">
                  <c:v>9.4188511416739104E-2</c:v>
                </c:pt>
                <c:pt idx="4">
                  <c:v>9.0542396951265425E-2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DED-4D56-A425-439CFFCCB1B3}"/>
            </c:ext>
          </c:extLst>
        </c:ser>
        <c:ser>
          <c:idx val="4"/>
          <c:order val="4"/>
          <c:tx>
            <c:strRef>
              <c:f>'[Отчет Альфа Капитал по итогам мая new.xlsx]КПЭ_ЧП_Сегм_Кл_Пр'!$C$40</c:f>
              <c:strCache>
                <c:ptCount val="1"/>
                <c:pt idx="0">
                  <c:v>Газпромбанк</c:v>
                </c:pt>
              </c:strCache>
            </c:strRef>
          </c:tx>
          <c:spPr>
            <a:ln w="22225" cap="rnd">
              <a:solidFill>
                <a:schemeClr val="bg1">
                  <a:lumMod val="8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/>
              </a:solidFill>
              <a:ln w="9525">
                <a:solidFill>
                  <a:schemeClr val="bg1">
                    <a:lumMod val="85000"/>
                  </a:schemeClr>
                </a:solidFill>
              </a:ln>
              <a:effectLst/>
            </c:spPr>
          </c:marker>
          <c:cat>
            <c:strRef>
              <c:f>'[Отчет Альфа Капитал по итогам мая new.xlsx]КПЭ_ЧП_Сегм_Кл_Пр'!$E$30:$I$30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5М
2020</c:v>
                </c:pt>
              </c:strCache>
            </c:strRef>
          </c:cat>
          <c:val>
            <c:numRef>
              <c:f>'[Отчет Альфа Капитал по итогам мая new.xlsx]КПЭ_ЧП_Сегм_Кл_Пр'!$E$40:$I$40</c:f>
              <c:numCache>
                <c:formatCode>0.0%</c:formatCode>
                <c:ptCount val="5"/>
                <c:pt idx="0">
                  <c:v>8.6872465656673226E-2</c:v>
                </c:pt>
                <c:pt idx="1">
                  <c:v>9.4214497036654743E-2</c:v>
                </c:pt>
                <c:pt idx="2">
                  <c:v>8.6741430287007565E-2</c:v>
                </c:pt>
                <c:pt idx="3">
                  <c:v>6.9427532237282014E-2</c:v>
                </c:pt>
                <c:pt idx="4">
                  <c:v>6.985208579347317E-2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DED-4D56-A425-439CFFCCB1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6541952"/>
        <c:axId val="146572416"/>
      </c:lineChart>
      <c:catAx>
        <c:axId val="1465419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46572416"/>
        <c:crosses val="autoZero"/>
        <c:auto val="1"/>
        <c:lblAlgn val="ctr"/>
        <c:lblOffset val="100"/>
        <c:noMultiLvlLbl val="0"/>
      </c:catAx>
      <c:valAx>
        <c:axId val="146572416"/>
        <c:scaling>
          <c:orientation val="minMax"/>
          <c:max val="0.30000000000000016"/>
        </c:scaling>
        <c:delete val="0"/>
        <c:axPos val="l"/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1465419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2846361498187806"/>
          <c:y val="6.8064625255176453E-2"/>
          <c:w val="0.25343074671684718"/>
          <c:h val="0.8371471566054241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БПИФ</c:v>
                </c:pt>
              </c:strCache>
            </c:strRef>
          </c:tx>
          <c:spPr>
            <a:solidFill>
              <a:srgbClr val="EF3124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A85-460B-BC41-5A1F964E853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85-460B-BC41-5A1F964E853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85-460B-BC41-5A1F964E85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5М 2020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19</c:v>
                </c:pt>
                <c:pt idx="4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85-460B-BC41-5A1F964E853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ETF+БПИФ</c:v>
                </c:pt>
              </c:strCache>
            </c:strRef>
          </c:tx>
          <c:spPr>
            <a:solidFill>
              <a:srgbClr val="A9B0B7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6.59409566830620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3A85-460B-BC41-5A1F964E853C}"/>
                </c:ext>
              </c:extLst>
            </c:dLbl>
            <c:dLbl>
              <c:idx val="1"/>
              <c:layout>
                <c:manualLayout>
                  <c:x val="0"/>
                  <c:y val="-7.60857192496869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A85-460B-BC41-5A1F964E853C}"/>
                </c:ext>
              </c:extLst>
            </c:dLbl>
            <c:dLbl>
              <c:idx val="2"/>
              <c:layout>
                <c:manualLayout>
                  <c:x val="0"/>
                  <c:y val="-9.637524438293683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A85-460B-BC41-5A1F964E853C}"/>
                </c:ext>
              </c:extLst>
            </c:dLbl>
            <c:dLbl>
              <c:idx val="3"/>
              <c:layout>
                <c:manualLayout>
                  <c:x val="0"/>
                  <c:y val="-0.1927504887658736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A85-460B-BC41-5A1F964E853C}"/>
                </c:ext>
              </c:extLst>
            </c:dLbl>
            <c:dLbl>
              <c:idx val="4"/>
              <c:layout>
                <c:manualLayout>
                  <c:x val="-9.5905380726325703E-17"/>
                  <c:y val="-0.2536190641656232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A85-460B-BC41-5A1F964E85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5М 2020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9</c:v>
                </c:pt>
                <c:pt idx="1">
                  <c:v>9</c:v>
                </c:pt>
                <c:pt idx="2">
                  <c:v>14</c:v>
                </c:pt>
                <c:pt idx="3">
                  <c:v>32</c:v>
                </c:pt>
                <c:pt idx="4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85-460B-BC41-5A1F964E853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91"/>
        <c:overlap val="100"/>
        <c:axId val="879710415"/>
        <c:axId val="879718735"/>
      </c:barChart>
      <c:catAx>
        <c:axId val="87971041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79718735"/>
        <c:crosses val="autoZero"/>
        <c:auto val="1"/>
        <c:lblAlgn val="ctr"/>
        <c:lblOffset val="100"/>
        <c:noMultiLvlLbl val="0"/>
      </c:catAx>
      <c:valAx>
        <c:axId val="879718735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797104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3749927734392014"/>
          <c:w val="0.16017618261692632"/>
          <c:h val="0.169619855183681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БПИФ</c:v>
                </c:pt>
              </c:strCache>
            </c:strRef>
          </c:tx>
          <c:spPr>
            <a:solidFill>
              <a:srgbClr val="EF3124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A85-460B-BC41-5A1F964E853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A85-460B-BC41-5A1F964E853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A85-460B-BC41-5A1F964E85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5М 2020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0.5</c:v>
                </c:pt>
                <c:pt idx="3">
                  <c:v>16.899999999999999</c:v>
                </c:pt>
                <c:pt idx="4">
                  <c:v>28.3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A85-460B-BC41-5A1F964E853C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ETF+БПИФ</c:v>
                </c:pt>
              </c:strCache>
            </c:strRef>
          </c:tx>
          <c:spPr>
            <a:solidFill>
              <a:srgbClr val="A9B0B7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6.59409566830620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3A85-460B-BC41-5A1F964E853C}"/>
                </c:ext>
              </c:extLst>
            </c:dLbl>
            <c:dLbl>
              <c:idx val="1"/>
              <c:layout>
                <c:manualLayout>
                  <c:x val="0"/>
                  <c:y val="-7.60857192496869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3A85-460B-BC41-5A1F964E853C}"/>
                </c:ext>
              </c:extLst>
            </c:dLbl>
            <c:dLbl>
              <c:idx val="2"/>
              <c:layout>
                <c:manualLayout>
                  <c:x val="0"/>
                  <c:y val="-9.637524438293683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3A85-460B-BC41-5A1F964E853C}"/>
                </c:ext>
              </c:extLst>
            </c:dLbl>
            <c:dLbl>
              <c:idx val="3"/>
              <c:layout>
                <c:manualLayout>
                  <c:x val="0"/>
                  <c:y val="-0.1927504887658736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A85-460B-BC41-5A1F964E853C}"/>
                </c:ext>
              </c:extLst>
            </c:dLbl>
            <c:dLbl>
              <c:idx val="4"/>
              <c:layout>
                <c:manualLayout>
                  <c:x val="0"/>
                  <c:y val="-0.2852507351855168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3A85-460B-BC41-5A1F964E85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5М 2020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6.6</c:v>
                </c:pt>
                <c:pt idx="1">
                  <c:v>9.1999999999999993</c:v>
                </c:pt>
                <c:pt idx="2">
                  <c:v>14.4</c:v>
                </c:pt>
                <c:pt idx="3">
                  <c:v>38.6</c:v>
                </c:pt>
                <c:pt idx="4">
                  <c:v>54.7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A85-460B-BC41-5A1F964E853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91"/>
        <c:overlap val="100"/>
        <c:axId val="879710415"/>
        <c:axId val="879718735"/>
      </c:barChart>
      <c:catAx>
        <c:axId val="87971041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879718735"/>
        <c:crosses val="autoZero"/>
        <c:auto val="1"/>
        <c:lblAlgn val="ctr"/>
        <c:lblOffset val="100"/>
        <c:noMultiLvlLbl val="0"/>
      </c:catAx>
      <c:valAx>
        <c:axId val="879718735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8797104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3572643785001232E-3"/>
          <c:y val="0.34481940725570465"/>
          <c:w val="0.16260415175074736"/>
          <c:h val="0.1631155782697400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559155267578594E-2"/>
          <c:y val="9.7705750417561438E-2"/>
          <c:w val="0.9754595254426891"/>
          <c:h val="0.76859747077069906"/>
        </c:manualLayout>
      </c:layout>
      <c:barChart>
        <c:barDir val="col"/>
        <c:grouping val="clustered"/>
        <c:varyColors val="0"/>
        <c:ser>
          <c:idx val="0"/>
          <c:order val="0"/>
          <c:tx>
            <c:v>Доля депозитов и валюты</c:v>
          </c:tx>
          <c:spPr>
            <a:solidFill>
              <a:srgbClr val="C9CFD5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EF312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CE7-4DEE-AEBA-7D19E25243B9}"/>
              </c:ext>
            </c:extLst>
          </c:dPt>
          <c:dLbls>
            <c:dLbl>
              <c:idx val="7"/>
              <c:layout>
                <c:manualLayout>
                  <c:x val="0"/>
                  <c:y val="-1.63794459878095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7CE7-4DEE-AEBA-7D19E25243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бенч_сбережения!$A$2:$A$15</c:f>
              <c:strCache>
                <c:ptCount val="14"/>
                <c:pt idx="0">
                  <c:v>Греция</c:v>
                </c:pt>
                <c:pt idx="1">
                  <c:v>Россия</c:v>
                </c:pt>
                <c:pt idx="2">
                  <c:v>Словакия</c:v>
                </c:pt>
                <c:pt idx="3">
                  <c:v>Чехия</c:v>
                </c:pt>
                <c:pt idx="4">
                  <c:v>Польша</c:v>
                </c:pt>
                <c:pt idx="5">
                  <c:v>Словения</c:v>
                </c:pt>
                <c:pt idx="6">
                  <c:v>Германия</c:v>
                </c:pt>
                <c:pt idx="7">
                  <c:v>Латвия</c:v>
                </c:pt>
                <c:pt idx="8">
                  <c:v>Литва</c:v>
                </c:pt>
                <c:pt idx="9">
                  <c:v>Италия</c:v>
                </c:pt>
                <c:pt idx="10">
                  <c:v>Франция</c:v>
                </c:pt>
                <c:pt idx="11">
                  <c:v>Велико-
британия</c:v>
                </c:pt>
                <c:pt idx="12">
                  <c:v>Чили</c:v>
                </c:pt>
                <c:pt idx="13">
                  <c:v>США</c:v>
                </c:pt>
              </c:strCache>
            </c:strRef>
          </c:cat>
          <c:val>
            <c:numRef>
              <c:f>бенч_сбережения!$B$2:$B$15</c:f>
              <c:numCache>
                <c:formatCode>0%</c:formatCode>
                <c:ptCount val="14"/>
                <c:pt idx="0">
                  <c:v>0.65</c:v>
                </c:pt>
                <c:pt idx="1">
                  <c:v>0.61</c:v>
                </c:pt>
                <c:pt idx="2">
                  <c:v>0.54</c:v>
                </c:pt>
                <c:pt idx="3">
                  <c:v>0.52</c:v>
                </c:pt>
                <c:pt idx="4">
                  <c:v>0.5</c:v>
                </c:pt>
                <c:pt idx="5">
                  <c:v>0.48</c:v>
                </c:pt>
                <c:pt idx="6">
                  <c:v>0.41</c:v>
                </c:pt>
                <c:pt idx="7">
                  <c:v>0.37</c:v>
                </c:pt>
                <c:pt idx="8">
                  <c:v>0.37</c:v>
                </c:pt>
                <c:pt idx="9">
                  <c:v>0.33</c:v>
                </c:pt>
                <c:pt idx="10">
                  <c:v>0.28999999999999998</c:v>
                </c:pt>
                <c:pt idx="11">
                  <c:v>0.25</c:v>
                </c:pt>
                <c:pt idx="12">
                  <c:v>0.13</c:v>
                </c:pt>
                <c:pt idx="13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E7-4DEE-AEBA-7D19E25243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5"/>
        <c:axId val="2126991184"/>
        <c:axId val="2126987920"/>
      </c:barChart>
      <c:lineChart>
        <c:grouping val="standard"/>
        <c:varyColors val="0"/>
        <c:ser>
          <c:idx val="1"/>
          <c:order val="1"/>
          <c:tx>
            <c:v>Доля инвестиций в акции</c:v>
          </c:tx>
          <c:spPr>
            <a:ln w="28575" cap="rnd">
              <a:noFill/>
              <a:round/>
            </a:ln>
            <a:effectLst/>
          </c:spPr>
          <c:marker>
            <c:symbol val="circle"/>
            <c:size val="12"/>
            <c:spPr>
              <a:solidFill>
                <a:srgbClr val="F6F7F8"/>
              </a:solidFill>
              <a:ln w="9525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c:spPr>
          </c:marker>
          <c:dLbls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050" b="1" i="0" u="none" strike="noStrike" kern="1200" baseline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defRPr>
                    </a:pPr>
                    <a:r>
                      <a:rPr lang="en-US" sz="1050" b="1">
                        <a:solidFill>
                          <a:schemeClr val="bg1"/>
                        </a:solidFill>
                      </a:rPr>
                      <a:t>2%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bg1"/>
                      </a:solidFill>
                      <a:latin typeface="Arial" panose="020B0604020202020204" pitchFamily="34" charset="0"/>
                      <a:ea typeface="+mn-ea"/>
                      <a:cs typeface="Arial" panose="020B0604020202020204" pitchFamily="34" charset="0"/>
                    </a:defRPr>
                  </a:pPr>
                  <a:endParaRPr lang="ru-RU"/>
                </a:p>
              </c:txPr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7CE7-4DEE-AEBA-7D19E25243B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CE7-4DEE-AEBA-7D19E25243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FF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бенч_сбережения!$D$2:$D$15</c:f>
              <c:numCache>
                <c:formatCode>0%</c:formatCode>
                <c:ptCount val="14"/>
                <c:pt idx="0">
                  <c:v>0.24</c:v>
                </c:pt>
                <c:pt idx="1">
                  <c:v>0.03</c:v>
                </c:pt>
                <c:pt idx="2">
                  <c:v>0.12</c:v>
                </c:pt>
                <c:pt idx="3">
                  <c:v>0.22</c:v>
                </c:pt>
                <c:pt idx="4">
                  <c:v>0.2</c:v>
                </c:pt>
                <c:pt idx="5">
                  <c:v>0.27</c:v>
                </c:pt>
                <c:pt idx="6">
                  <c:v>0.104</c:v>
                </c:pt>
                <c:pt idx="7">
                  <c:v>0.37</c:v>
                </c:pt>
                <c:pt idx="8">
                  <c:v>0.32</c:v>
                </c:pt>
                <c:pt idx="9">
                  <c:v>0.21</c:v>
                </c:pt>
                <c:pt idx="10">
                  <c:v>0.22</c:v>
                </c:pt>
                <c:pt idx="11">
                  <c:v>0.1</c:v>
                </c:pt>
                <c:pt idx="12">
                  <c:v>0.28000000000000003</c:v>
                </c:pt>
                <c:pt idx="13">
                  <c:v>0.34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7CE7-4DEE-AEBA-7D19E25243B9}"/>
            </c:ext>
          </c:extLst>
        </c:ser>
        <c:ser>
          <c:idx val="2"/>
          <c:order val="2"/>
          <c:tx>
            <c:v>Доля инвестиций в фонды</c:v>
          </c:tx>
          <c:spPr>
            <a:ln w="25400" cap="rnd">
              <a:noFill/>
              <a:round/>
            </a:ln>
            <a:effectLst/>
          </c:spPr>
          <c:marker>
            <c:symbol val="circle"/>
            <c:size val="12"/>
            <c:spPr>
              <a:solidFill>
                <a:srgbClr val="00B050"/>
              </a:solidFill>
              <a:ln w="9525">
                <a:solidFill>
                  <a:schemeClr val="tx1">
                    <a:lumMod val="75000"/>
                    <a:lumOff val="25000"/>
                  </a:schemeClr>
                </a:solidFill>
              </a:ln>
              <a:effectLst/>
            </c:spPr>
          </c:marker>
          <c:dLbls>
            <c:dLbl>
              <c:idx val="1"/>
              <c:layout>
                <c:manualLayout>
                  <c:x val="-2.1231082615752944E-2"/>
                  <c:y val="3.284848484848484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CE7-4DEE-AEBA-7D19E25243B9}"/>
                </c:ext>
              </c:extLst>
            </c:dLbl>
            <c:dLbl>
              <c:idx val="7"/>
              <c:layout>
                <c:manualLayout>
                  <c:x val="-2.2191005821896523E-2"/>
                  <c:y val="-3.74545454545455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CE7-4DEE-AEBA-7D19E25243B9}"/>
                </c:ext>
              </c:extLst>
            </c:dLbl>
            <c:dLbl>
              <c:idx val="8"/>
              <c:layout>
                <c:manualLayout>
                  <c:x val="-2.1231082615752944E-2"/>
                  <c:y val="-4.472727272727272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7CE7-4DEE-AEBA-7D19E25243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rgbClr val="00B05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бенч_сбережения!$E$2:$E$15</c:f>
              <c:numCache>
                <c:formatCode>0%</c:formatCode>
                <c:ptCount val="14"/>
                <c:pt idx="0">
                  <c:v>0.03</c:v>
                </c:pt>
                <c:pt idx="1">
                  <c:v>0.02</c:v>
                </c:pt>
                <c:pt idx="2">
                  <c:v>7.0000000000000007E-2</c:v>
                </c:pt>
                <c:pt idx="3">
                  <c:v>7.0000000000000007E-2</c:v>
                </c:pt>
                <c:pt idx="4">
                  <c:v>0.06</c:v>
                </c:pt>
                <c:pt idx="5">
                  <c:v>0.04</c:v>
                </c:pt>
                <c:pt idx="6">
                  <c:v>9.6000000000000002E-2</c:v>
                </c:pt>
                <c:pt idx="7">
                  <c:v>0.01</c:v>
                </c:pt>
                <c:pt idx="8">
                  <c:v>0.01</c:v>
                </c:pt>
                <c:pt idx="9">
                  <c:v>0.12</c:v>
                </c:pt>
                <c:pt idx="10">
                  <c:v>0.05</c:v>
                </c:pt>
                <c:pt idx="11">
                  <c:v>0.05</c:v>
                </c:pt>
                <c:pt idx="12">
                  <c:v>0.05</c:v>
                </c:pt>
                <c:pt idx="13">
                  <c:v>0.12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7CE7-4DEE-AEBA-7D19E25243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26991184"/>
        <c:axId val="2126987920"/>
      </c:lineChart>
      <c:catAx>
        <c:axId val="2126991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b" anchorCtr="0"/>
          <a:lstStyle/>
          <a:p>
            <a:pPr>
              <a:defRPr sz="90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2126987920"/>
        <c:crosses val="autoZero"/>
        <c:auto val="1"/>
        <c:lblAlgn val="ctr"/>
        <c:lblOffset val="400"/>
        <c:noMultiLvlLbl val="0"/>
      </c:catAx>
      <c:valAx>
        <c:axId val="212698792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126991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C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</c:legendEntry>
      <c:legendEntry>
        <c:idx val="2"/>
        <c:txPr>
          <a:bodyPr rot="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rgbClr val="00B05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74129906316454963"/>
          <c:y val="9.7445032800325015E-2"/>
          <c:w val="0.22447975170986839"/>
          <c:h val="0.197090025120060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5635F-3862-42BD-8EC0-2B4E3DA8A1FA}" type="datetimeFigureOut">
              <a:rPr lang="ru-RU" smtClean="0"/>
              <a:t>23.06.2020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EA8410-A82D-4FE8-8E86-EAFB7827B30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5935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w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w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8" b="4682"/>
          <a:stretch/>
        </p:blipFill>
        <p:spPr>
          <a:xfrm>
            <a:off x="2" y="0"/>
            <a:ext cx="12191998" cy="6857999"/>
          </a:xfrm>
          <a:prstGeom prst="rect">
            <a:avLst/>
          </a:prstGeom>
        </p:spPr>
      </p:pic>
      <p:sp>
        <p:nvSpPr>
          <p:cNvPr id="7" name="Заголовок 1"/>
          <p:cNvSpPr>
            <a:spLocks noGrp="1"/>
          </p:cNvSpPr>
          <p:nvPr>
            <p:ph type="ctrTitle"/>
          </p:nvPr>
        </p:nvSpPr>
        <p:spPr>
          <a:xfrm>
            <a:off x="665163" y="5352544"/>
            <a:ext cx="10868025" cy="407798"/>
          </a:xfrm>
          <a:prstGeom prst="rect">
            <a:avLst/>
          </a:prstGeom>
        </p:spPr>
        <p:txBody>
          <a:bodyPr lIns="0" rIns="0" anchor="t"/>
          <a:lstStyle>
            <a:lvl1pPr algn="l">
              <a:defRPr sz="2800">
                <a:solidFill>
                  <a:srgbClr val="EF312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12" name="Picture 5" descr="D:\Armen\alfa_kapital\new_stile\wmf_files\ak_delaem_bolsh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299" y="548886"/>
            <a:ext cx="2857274" cy="717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593900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15" userDrawn="1">
          <p15:clr>
            <a:srgbClr val="FBAE40"/>
          </p15:clr>
        </p15:guide>
        <p15:guide id="3" pos="7265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>
            <a:extLst>
              <a:ext uri="{FF2B5EF4-FFF2-40B4-BE49-F238E27FC236}">
                <a16:creationId xmlns:a16="http://schemas.microsoft.com/office/drawing/2014/main" id="{07324BF9-7A0C-4A2E-99F7-8F9368DF6E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813" y="1141225"/>
            <a:ext cx="10874375" cy="407798"/>
          </a:xfrm>
          <a:prstGeom prst="rect">
            <a:avLst/>
          </a:prstGeom>
        </p:spPr>
        <p:txBody>
          <a:bodyPr lIns="0" rIns="0" anchor="ctr"/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8" name="Прямоугольник 13"/>
          <p:cNvSpPr/>
          <p:nvPr userDrawn="1"/>
        </p:nvSpPr>
        <p:spPr>
          <a:xfrm>
            <a:off x="2518756" y="0"/>
            <a:ext cx="9673245" cy="760093"/>
          </a:xfrm>
          <a:custGeom>
            <a:avLst/>
            <a:gdLst>
              <a:gd name="connsiteX0" fmla="*/ 0 w 9664931"/>
              <a:gd name="connsiteY0" fmla="*/ 0 h 906087"/>
              <a:gd name="connsiteX1" fmla="*/ 9664931 w 9664931"/>
              <a:gd name="connsiteY1" fmla="*/ 0 h 906087"/>
              <a:gd name="connsiteX2" fmla="*/ 9664931 w 9664931"/>
              <a:gd name="connsiteY2" fmla="*/ 906087 h 906087"/>
              <a:gd name="connsiteX3" fmla="*/ 0 w 9664931"/>
              <a:gd name="connsiteY3" fmla="*/ 906087 h 906087"/>
              <a:gd name="connsiteX4" fmla="*/ 0 w 9664931"/>
              <a:gd name="connsiteY4" fmla="*/ 0 h 906087"/>
              <a:gd name="connsiteX0" fmla="*/ 0 w 9664931"/>
              <a:gd name="connsiteY0" fmla="*/ 0 h 906087"/>
              <a:gd name="connsiteX1" fmla="*/ 9664931 w 9664931"/>
              <a:gd name="connsiteY1" fmla="*/ 0 h 906087"/>
              <a:gd name="connsiteX2" fmla="*/ 9664931 w 9664931"/>
              <a:gd name="connsiteY2" fmla="*/ 906087 h 906087"/>
              <a:gd name="connsiteX3" fmla="*/ 393700 w 9664931"/>
              <a:gd name="connsiteY3" fmla="*/ 906087 h 906087"/>
              <a:gd name="connsiteX4" fmla="*/ 0 w 9664931"/>
              <a:gd name="connsiteY4" fmla="*/ 0 h 906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64931" h="906087">
                <a:moveTo>
                  <a:pt x="0" y="0"/>
                </a:moveTo>
                <a:lnTo>
                  <a:pt x="9664931" y="0"/>
                </a:lnTo>
                <a:lnTo>
                  <a:pt x="9664931" y="906087"/>
                </a:lnTo>
                <a:lnTo>
                  <a:pt x="393700" y="90608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Slide Number Placeholder 16"/>
          <p:cNvSpPr txBox="1">
            <a:spLocks/>
          </p:cNvSpPr>
          <p:nvPr userDrawn="1"/>
        </p:nvSpPr>
        <p:spPr>
          <a:xfrm>
            <a:off x="9163486" y="340676"/>
            <a:ext cx="1827502" cy="143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800" kern="1200">
                <a:solidFill>
                  <a:srgbClr val="D01E2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914491" fontAlgn="base">
              <a:spcBef>
                <a:spcPct val="50000"/>
              </a:spcBef>
              <a:spcAft>
                <a:spcPct val="0"/>
              </a:spcAft>
            </a:pPr>
            <a:r>
              <a:rPr lang="ru-RU" sz="800" dirty="0">
                <a:solidFill>
                  <a:schemeClr val="bg1"/>
                </a:solidFill>
              </a:rPr>
              <a:t>УК «АЛЬФА-КАПИТАЛ» 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6" name="Slide Number Placeholder 16"/>
          <p:cNvSpPr txBox="1">
            <a:spLocks/>
          </p:cNvSpPr>
          <p:nvPr userDrawn="1"/>
        </p:nvSpPr>
        <p:spPr>
          <a:xfrm>
            <a:off x="11120438" y="315355"/>
            <a:ext cx="412750" cy="3780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800" kern="1200">
                <a:solidFill>
                  <a:srgbClr val="D01E2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6F15528-21DE-4FAA-801E-634DDDAF4B2B}" type="slidenum">
              <a:rPr lang="en-US" sz="1100" b="1" smtClean="0">
                <a:solidFill>
                  <a:schemeClr val="bg1"/>
                </a:solidFill>
              </a:rPr>
              <a:pPr algn="r"/>
              <a:t>‹#›</a:t>
            </a:fld>
            <a:endParaRPr lang="en-US" sz="11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 userDrawn="1"/>
        </p:nvCxnSpPr>
        <p:spPr bwMode="auto">
          <a:xfrm flipV="1">
            <a:off x="11207750" y="315355"/>
            <a:ext cx="0" cy="169264"/>
          </a:xfrm>
          <a:prstGeom prst="line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8" name="Picture 5" descr="D:\Armen\alfa_kapital\new_stile\wmf_files\ak_delaem_bolshe.wm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263482"/>
            <a:ext cx="1576398" cy="39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984788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15">
          <p15:clr>
            <a:srgbClr val="FBAE40"/>
          </p15:clr>
        </p15:guide>
        <p15:guide id="3" pos="7265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Прямоугольник 13"/>
          <p:cNvSpPr/>
          <p:nvPr userDrawn="1"/>
        </p:nvSpPr>
        <p:spPr>
          <a:xfrm>
            <a:off x="2518756" y="0"/>
            <a:ext cx="9673245" cy="760093"/>
          </a:xfrm>
          <a:custGeom>
            <a:avLst/>
            <a:gdLst>
              <a:gd name="connsiteX0" fmla="*/ 0 w 9664931"/>
              <a:gd name="connsiteY0" fmla="*/ 0 h 906087"/>
              <a:gd name="connsiteX1" fmla="*/ 9664931 w 9664931"/>
              <a:gd name="connsiteY1" fmla="*/ 0 h 906087"/>
              <a:gd name="connsiteX2" fmla="*/ 9664931 w 9664931"/>
              <a:gd name="connsiteY2" fmla="*/ 906087 h 906087"/>
              <a:gd name="connsiteX3" fmla="*/ 0 w 9664931"/>
              <a:gd name="connsiteY3" fmla="*/ 906087 h 906087"/>
              <a:gd name="connsiteX4" fmla="*/ 0 w 9664931"/>
              <a:gd name="connsiteY4" fmla="*/ 0 h 906087"/>
              <a:gd name="connsiteX0" fmla="*/ 0 w 9664931"/>
              <a:gd name="connsiteY0" fmla="*/ 0 h 906087"/>
              <a:gd name="connsiteX1" fmla="*/ 9664931 w 9664931"/>
              <a:gd name="connsiteY1" fmla="*/ 0 h 906087"/>
              <a:gd name="connsiteX2" fmla="*/ 9664931 w 9664931"/>
              <a:gd name="connsiteY2" fmla="*/ 906087 h 906087"/>
              <a:gd name="connsiteX3" fmla="*/ 393700 w 9664931"/>
              <a:gd name="connsiteY3" fmla="*/ 906087 h 906087"/>
              <a:gd name="connsiteX4" fmla="*/ 0 w 9664931"/>
              <a:gd name="connsiteY4" fmla="*/ 0 h 906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64931" h="906087">
                <a:moveTo>
                  <a:pt x="0" y="0"/>
                </a:moveTo>
                <a:lnTo>
                  <a:pt x="9664931" y="0"/>
                </a:lnTo>
                <a:lnTo>
                  <a:pt x="9664931" y="906087"/>
                </a:lnTo>
                <a:lnTo>
                  <a:pt x="393700" y="90608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Slide Number Placeholder 16"/>
          <p:cNvSpPr txBox="1">
            <a:spLocks/>
          </p:cNvSpPr>
          <p:nvPr userDrawn="1"/>
        </p:nvSpPr>
        <p:spPr>
          <a:xfrm>
            <a:off x="9163486" y="340676"/>
            <a:ext cx="1827502" cy="143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800" kern="1200">
                <a:solidFill>
                  <a:srgbClr val="D01E2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914491" fontAlgn="base">
              <a:spcBef>
                <a:spcPct val="50000"/>
              </a:spcBef>
              <a:spcAft>
                <a:spcPct val="0"/>
              </a:spcAft>
            </a:pPr>
            <a:r>
              <a:rPr lang="ru-RU" sz="800" dirty="0">
                <a:solidFill>
                  <a:schemeClr val="bg1"/>
                </a:solidFill>
              </a:rPr>
              <a:t>УК «АЛЬФА-КАПИТАЛ» 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0" name="Slide Number Placeholder 16"/>
          <p:cNvSpPr txBox="1">
            <a:spLocks/>
          </p:cNvSpPr>
          <p:nvPr userDrawn="1"/>
        </p:nvSpPr>
        <p:spPr>
          <a:xfrm>
            <a:off x="11120438" y="315355"/>
            <a:ext cx="412750" cy="3780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800" kern="1200">
                <a:solidFill>
                  <a:srgbClr val="D01E2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6F15528-21DE-4FAA-801E-634DDDAF4B2B}" type="slidenum">
              <a:rPr lang="en-US" sz="1100" b="1" smtClean="0">
                <a:solidFill>
                  <a:schemeClr val="bg1"/>
                </a:solidFill>
              </a:rPr>
              <a:pPr algn="r"/>
              <a:t>‹#›</a:t>
            </a:fld>
            <a:endParaRPr lang="en-US" sz="11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 userDrawn="1"/>
        </p:nvCxnSpPr>
        <p:spPr bwMode="auto">
          <a:xfrm flipV="1">
            <a:off x="11207750" y="315355"/>
            <a:ext cx="0" cy="169264"/>
          </a:xfrm>
          <a:prstGeom prst="line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5" descr="D:\Armen\alfa_kapital\new_stile\wmf_files\ak_delaem_bolshe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263482"/>
            <a:ext cx="1576398" cy="39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Заголовок 1">
            <a:extLst>
              <a:ext uri="{FF2B5EF4-FFF2-40B4-BE49-F238E27FC236}">
                <a16:creationId xmlns:a16="http://schemas.microsoft.com/office/drawing/2014/main" id="{F0D8723C-0ADF-40F5-9EAA-61E0909BC6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8813" y="1141225"/>
            <a:ext cx="9440861" cy="407798"/>
          </a:xfrm>
          <a:prstGeom prst="rect">
            <a:avLst/>
          </a:prstGeom>
        </p:spPr>
        <p:txBody>
          <a:bodyPr lIns="0" rIns="0" anchor="ctr"/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20320314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415">
          <p15:clr>
            <a:srgbClr val="FBAE40"/>
          </p15:clr>
        </p15:guide>
        <p15:guide id="3" pos="7265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0092"/>
            <a:ext cx="12191999" cy="6097907"/>
          </a:xfrm>
          <a:prstGeom prst="rect">
            <a:avLst/>
          </a:prstGeom>
          <a:effectLst/>
        </p:spPr>
      </p:pic>
      <p:sp>
        <p:nvSpPr>
          <p:cNvPr id="14" name="Прямоугольник 13"/>
          <p:cNvSpPr/>
          <p:nvPr userDrawn="1"/>
        </p:nvSpPr>
        <p:spPr>
          <a:xfrm>
            <a:off x="2518756" y="0"/>
            <a:ext cx="9673245" cy="760093"/>
          </a:xfrm>
          <a:custGeom>
            <a:avLst/>
            <a:gdLst>
              <a:gd name="connsiteX0" fmla="*/ 0 w 9664931"/>
              <a:gd name="connsiteY0" fmla="*/ 0 h 906087"/>
              <a:gd name="connsiteX1" fmla="*/ 9664931 w 9664931"/>
              <a:gd name="connsiteY1" fmla="*/ 0 h 906087"/>
              <a:gd name="connsiteX2" fmla="*/ 9664931 w 9664931"/>
              <a:gd name="connsiteY2" fmla="*/ 906087 h 906087"/>
              <a:gd name="connsiteX3" fmla="*/ 0 w 9664931"/>
              <a:gd name="connsiteY3" fmla="*/ 906087 h 906087"/>
              <a:gd name="connsiteX4" fmla="*/ 0 w 9664931"/>
              <a:gd name="connsiteY4" fmla="*/ 0 h 906087"/>
              <a:gd name="connsiteX0" fmla="*/ 0 w 9664931"/>
              <a:gd name="connsiteY0" fmla="*/ 0 h 906087"/>
              <a:gd name="connsiteX1" fmla="*/ 9664931 w 9664931"/>
              <a:gd name="connsiteY1" fmla="*/ 0 h 906087"/>
              <a:gd name="connsiteX2" fmla="*/ 9664931 w 9664931"/>
              <a:gd name="connsiteY2" fmla="*/ 906087 h 906087"/>
              <a:gd name="connsiteX3" fmla="*/ 393700 w 9664931"/>
              <a:gd name="connsiteY3" fmla="*/ 906087 h 906087"/>
              <a:gd name="connsiteX4" fmla="*/ 0 w 9664931"/>
              <a:gd name="connsiteY4" fmla="*/ 0 h 9060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664931" h="906087">
                <a:moveTo>
                  <a:pt x="0" y="0"/>
                </a:moveTo>
                <a:lnTo>
                  <a:pt x="9664931" y="0"/>
                </a:lnTo>
                <a:lnTo>
                  <a:pt x="9664931" y="906087"/>
                </a:lnTo>
                <a:lnTo>
                  <a:pt x="393700" y="906087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Slide Number Placeholder 16"/>
          <p:cNvSpPr txBox="1">
            <a:spLocks/>
          </p:cNvSpPr>
          <p:nvPr userDrawn="1"/>
        </p:nvSpPr>
        <p:spPr>
          <a:xfrm>
            <a:off x="9163486" y="340676"/>
            <a:ext cx="1827502" cy="1439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800" kern="1200">
                <a:solidFill>
                  <a:srgbClr val="D01E2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 defTabSz="914491" fontAlgn="base">
              <a:spcBef>
                <a:spcPct val="50000"/>
              </a:spcBef>
              <a:spcAft>
                <a:spcPct val="0"/>
              </a:spcAft>
            </a:pPr>
            <a:r>
              <a:rPr lang="ru-RU" sz="800" dirty="0">
                <a:solidFill>
                  <a:schemeClr val="bg1"/>
                </a:solidFill>
              </a:rPr>
              <a:t>УК «АЛЬФА-КАПИТАЛ» </a:t>
            </a:r>
            <a:r>
              <a:rPr lang="en-US" sz="800" dirty="0">
                <a:solidFill>
                  <a:schemeClr val="bg1"/>
                </a:solidFill>
              </a:rPr>
              <a:t> </a:t>
            </a:r>
            <a:endParaRPr lang="ru-RU" sz="800" dirty="0">
              <a:solidFill>
                <a:schemeClr val="bg1"/>
              </a:solidFill>
            </a:endParaRPr>
          </a:p>
        </p:txBody>
      </p:sp>
      <p:sp>
        <p:nvSpPr>
          <p:cNvPr id="10" name="Slide Number Placeholder 16"/>
          <p:cNvSpPr txBox="1">
            <a:spLocks/>
          </p:cNvSpPr>
          <p:nvPr userDrawn="1"/>
        </p:nvSpPr>
        <p:spPr>
          <a:xfrm>
            <a:off x="11120438" y="315355"/>
            <a:ext cx="412750" cy="3780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defPPr>
              <a:defRPr lang="en-US"/>
            </a:defPPr>
            <a:lvl1pPr marL="0" algn="r" defTabSz="457200" rtl="0" eaLnBrk="1" latinLnBrk="0" hangingPunct="1">
              <a:defRPr sz="1800" kern="1200">
                <a:solidFill>
                  <a:srgbClr val="D01E20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B6F15528-21DE-4FAA-801E-634DDDAF4B2B}" type="slidenum">
              <a:rPr lang="en-US" sz="1100" b="1" smtClean="0">
                <a:solidFill>
                  <a:schemeClr val="bg1"/>
                </a:solidFill>
              </a:rPr>
              <a:pPr algn="r"/>
              <a:t>‹#›</a:t>
            </a:fld>
            <a:endParaRPr lang="en-US" sz="11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1" name="Прямая соединительная линия 10"/>
          <p:cNvCxnSpPr/>
          <p:nvPr userDrawn="1"/>
        </p:nvCxnSpPr>
        <p:spPr bwMode="auto">
          <a:xfrm flipV="1">
            <a:off x="11207750" y="315355"/>
            <a:ext cx="0" cy="169264"/>
          </a:xfrm>
          <a:prstGeom prst="line">
            <a:avLst/>
          </a:prstGeom>
          <a:noFill/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5" descr="D:\Armen\alfa_kapital\new_stile\wmf_files\ak_delaem_bolshe.wmf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300" y="263482"/>
            <a:ext cx="1576398" cy="3960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286366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2" pos="415">
          <p15:clr>
            <a:srgbClr val="FBAE40"/>
          </p15:clr>
        </p15:guide>
        <p15:guide id="3" pos="7265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9809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3" r:id="rId2"/>
    <p:sldLayoutId id="2147483654" r:id="rId3"/>
    <p:sldLayoutId id="2147483655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2"/>
          <p:cNvSpPr txBox="1">
            <a:spLocks/>
          </p:cNvSpPr>
          <p:nvPr/>
        </p:nvSpPr>
        <p:spPr>
          <a:xfrm>
            <a:off x="1379538" y="4480392"/>
            <a:ext cx="8983661" cy="369869"/>
          </a:xfrm>
          <a:prstGeom prst="rect">
            <a:avLst/>
          </a:prstGeom>
        </p:spPr>
        <p:txBody>
          <a:bodyPr lIns="0" rIns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rgbClr val="EF312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4400" dirty="0" smtClean="0">
                <a:solidFill>
                  <a:schemeClr val="bg1"/>
                </a:solidFill>
              </a:rPr>
              <a:t>Рынок управления активами 2020</a:t>
            </a:r>
            <a:endParaRPr lang="ru-RU" sz="4400" dirty="0">
              <a:solidFill>
                <a:schemeClr val="bg1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 bwMode="auto">
          <a:xfrm>
            <a:off x="0" y="4840736"/>
            <a:ext cx="1019175" cy="0"/>
          </a:xfrm>
          <a:prstGeom prst="line">
            <a:avLst/>
          </a:prstGeom>
          <a:noFill/>
          <a:ln w="19050" cap="flat" cmpd="sng" algn="ctr">
            <a:solidFill>
              <a:srgbClr val="EF312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Заголовок 2"/>
          <p:cNvSpPr txBox="1">
            <a:spLocks/>
          </p:cNvSpPr>
          <p:nvPr/>
        </p:nvSpPr>
        <p:spPr>
          <a:xfrm>
            <a:off x="1398588" y="5637848"/>
            <a:ext cx="6471729" cy="552903"/>
          </a:xfrm>
          <a:prstGeom prst="rect">
            <a:avLst/>
          </a:prstGeom>
        </p:spPr>
        <p:txBody>
          <a:bodyPr lIns="0" rIns="0"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charset="0"/>
              </a:defRPr>
            </a:lvl5pPr>
            <a:lvl6pPr marL="456334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2629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68965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5292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ru-RU" sz="1633" dirty="0">
                <a:ea typeface="Tahoma" panose="020B0604030504040204" pitchFamily="34" charset="0"/>
                <a:cs typeface="Tahoma" panose="020B0604030504040204" pitchFamily="34" charset="0"/>
              </a:rPr>
              <a:t>Ирина Кривошеева</a:t>
            </a:r>
          </a:p>
          <a:p>
            <a:r>
              <a:rPr lang="ru-RU" sz="1270" dirty="0">
                <a:ea typeface="Tahoma" panose="020B0604030504040204" pitchFamily="34" charset="0"/>
                <a:cs typeface="Tahoma" panose="020B0604030504040204" pitchFamily="34" charset="0"/>
              </a:rPr>
              <a:t>Генеральный директор УК «Альфа-Капитал»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 bwMode="auto">
          <a:xfrm>
            <a:off x="10591800" y="4840736"/>
            <a:ext cx="1600200" cy="0"/>
          </a:xfrm>
          <a:prstGeom prst="line">
            <a:avLst/>
          </a:prstGeom>
          <a:noFill/>
          <a:ln w="19050" cap="flat" cmpd="sng" algn="ctr">
            <a:solidFill>
              <a:srgbClr val="EF312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226289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1022" y="159233"/>
            <a:ext cx="171232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Рынок </a:t>
            </a:r>
            <a:r>
              <a:rPr lang="ru-RU" sz="2200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ПИФ</a:t>
            </a:r>
            <a:endParaRPr lang="ru-RU" sz="220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49">
            <a:extLst>
              <a:ext uri="{FF2B5EF4-FFF2-40B4-BE49-F238E27FC236}">
                <a16:creationId xmlns:a16="http://schemas.microsoft.com/office/drawing/2014/main" id="{5A3DF946-2652-4AB5-95FA-483A86E24946}"/>
              </a:ext>
            </a:extLst>
          </p:cNvPr>
          <p:cNvSpPr txBox="1">
            <a:spLocks/>
          </p:cNvSpPr>
          <p:nvPr/>
        </p:nvSpPr>
        <p:spPr>
          <a:xfrm>
            <a:off x="658812" y="1036179"/>
            <a:ext cx="4263783" cy="342797"/>
          </a:xfrm>
          <a:prstGeom prst="rect">
            <a:avLst/>
          </a:prstGeom>
        </p:spPr>
        <p:txBody>
          <a:bodyPr l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charset="0"/>
              </a:defRPr>
            </a:lvl5pPr>
            <a:lvl6pPr marL="456334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2629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68965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5292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defTabSz="914400"/>
            <a:r>
              <a:rPr lang="ru-RU" sz="2000" kern="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рынка</a:t>
            </a:r>
            <a:endParaRPr lang="ru-RU" sz="2000" kern="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Заголовок 49">
            <a:extLst>
              <a:ext uri="{FF2B5EF4-FFF2-40B4-BE49-F238E27FC236}">
                <a16:creationId xmlns:a16="http://schemas.microsoft.com/office/drawing/2014/main" id="{ABDE65A3-DA24-46F1-A258-1EB35E5D4A41}"/>
              </a:ext>
            </a:extLst>
          </p:cNvPr>
          <p:cNvSpPr txBox="1">
            <a:spLocks/>
          </p:cNvSpPr>
          <p:nvPr/>
        </p:nvSpPr>
        <p:spPr>
          <a:xfrm>
            <a:off x="658812" y="3698942"/>
            <a:ext cx="4272974" cy="407798"/>
          </a:xfrm>
          <a:prstGeom prst="rect">
            <a:avLst/>
          </a:prstGeom>
        </p:spPr>
        <p:txBody>
          <a:bodyPr l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charset="0"/>
              </a:defRPr>
            </a:lvl5pPr>
            <a:lvl6pPr marL="456334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2629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68965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5292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defTabSz="914400"/>
            <a:r>
              <a:rPr lang="ru-RU" sz="2000" kern="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Динамика </a:t>
            </a:r>
            <a:r>
              <a:rPr lang="ru-RU" sz="2000" kern="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долей ТОП УК</a:t>
            </a:r>
            <a:endParaRPr lang="ru-RU" sz="2000" kern="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5647765" y="1036179"/>
            <a:ext cx="4280740" cy="407798"/>
          </a:xfrm>
          <a:prstGeom prst="rect">
            <a:avLst/>
          </a:prstGeom>
        </p:spPr>
        <p:txBody>
          <a:bodyPr lIns="0" r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000" dirty="0"/>
              <a:t>ТОП УК по </a:t>
            </a:r>
            <a:r>
              <a:rPr lang="ru-RU" sz="2000" dirty="0" smtClean="0"/>
              <a:t>СЧА</a:t>
            </a:r>
            <a:endParaRPr lang="ru-RU" sz="20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ED100EE-A416-465F-93C9-C101359C9A60}"/>
              </a:ext>
            </a:extLst>
          </p:cNvPr>
          <p:cNvSpPr txBox="1"/>
          <p:nvPr/>
        </p:nvSpPr>
        <p:spPr>
          <a:xfrm>
            <a:off x="9950825" y="1187740"/>
            <a:ext cx="1582363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lvl="0" algn="r">
              <a:defRPr/>
            </a:pPr>
            <a:r>
              <a:rPr lang="ru-RU" sz="1100" dirty="0" smtClean="0">
                <a:solidFill>
                  <a:srgbClr val="5D65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 руб.</a:t>
            </a:r>
            <a:endParaRPr lang="ru-RU" sz="1100" dirty="0">
              <a:solidFill>
                <a:srgbClr val="5D65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D100EE-A416-465F-93C9-C101359C9A60}"/>
              </a:ext>
            </a:extLst>
          </p:cNvPr>
          <p:cNvSpPr txBox="1"/>
          <p:nvPr/>
        </p:nvSpPr>
        <p:spPr>
          <a:xfrm>
            <a:off x="3530843" y="1187740"/>
            <a:ext cx="1582363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lvl="0" algn="r">
              <a:defRPr/>
            </a:pPr>
            <a:r>
              <a:rPr lang="ru-RU" sz="1100" dirty="0" smtClean="0">
                <a:solidFill>
                  <a:srgbClr val="5D65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 руб.</a:t>
            </a:r>
            <a:endParaRPr lang="ru-RU" sz="1100" dirty="0">
              <a:solidFill>
                <a:srgbClr val="5D65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2" name="Таблица">
            <a:extLst>
              <a:ext uri="{FF2B5EF4-FFF2-40B4-BE49-F238E27FC236}">
                <a16:creationId xmlns:a16="http://schemas.microsoft.com/office/drawing/2014/main" id="{04EE6CB7-E251-442C-BE9C-03C856D1BC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6324200"/>
              </p:ext>
            </p:extLst>
          </p:nvPr>
        </p:nvGraphicFramePr>
        <p:xfrm>
          <a:off x="5647764" y="1695117"/>
          <a:ext cx="5885424" cy="4378023"/>
        </p:xfrm>
        <a:graphic>
          <a:graphicData uri="http://schemas.openxmlformats.org/drawingml/2006/table">
            <a:tbl>
              <a:tblPr firstRow="1" bandRow="1">
                <a:effectLst>
                  <a:outerShdw blurRad="292100" dist="38100" dir="5400000" algn="t" rotWithShape="0">
                    <a:srgbClr val="5D656F">
                      <a:alpha val="40000"/>
                    </a:srgbClr>
                  </a:outerShdw>
                </a:effectLst>
                <a:tableStyleId>{5C22544A-7EE6-4342-B048-85BDC9FD1C3A}</a:tableStyleId>
              </a:tblPr>
              <a:tblGrid>
                <a:gridCol w="1151025">
                  <a:extLst>
                    <a:ext uri="{9D8B030D-6E8A-4147-A177-3AD203B41FA5}">
                      <a16:colId xmlns:a16="http://schemas.microsoft.com/office/drawing/2014/main" val="2907266207"/>
                    </a:ext>
                  </a:extLst>
                </a:gridCol>
                <a:gridCol w="2120610">
                  <a:extLst>
                    <a:ext uri="{9D8B030D-6E8A-4147-A177-3AD203B41FA5}">
                      <a16:colId xmlns:a16="http://schemas.microsoft.com/office/drawing/2014/main" val="3035705399"/>
                    </a:ext>
                  </a:extLst>
                </a:gridCol>
                <a:gridCol w="1322913">
                  <a:extLst>
                    <a:ext uri="{9D8B030D-6E8A-4147-A177-3AD203B41FA5}">
                      <a16:colId xmlns:a16="http://schemas.microsoft.com/office/drawing/2014/main" val="4145915130"/>
                    </a:ext>
                  </a:extLst>
                </a:gridCol>
                <a:gridCol w="1290876">
                  <a:extLst>
                    <a:ext uri="{9D8B030D-6E8A-4147-A177-3AD203B41FA5}">
                      <a16:colId xmlns:a16="http://schemas.microsoft.com/office/drawing/2014/main" val="2064406818"/>
                    </a:ext>
                  </a:extLst>
                </a:gridCol>
              </a:tblGrid>
              <a:tr h="638363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8708" marR="98708" marT="72000" marB="50408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656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8708" marR="98708" marT="72000" marB="50408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65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Активы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8708" marR="98708" marT="72000" marB="50408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65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14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Динамика за месяц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8708" marR="98708" marT="72000" marB="50408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65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215629"/>
                  </a:ext>
                </a:extLst>
              </a:tr>
              <a:tr h="74793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8708" marR="98708" marT="50408" marB="50408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7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Сбербанк УА</a:t>
                      </a:r>
                      <a:endParaRPr lang="ru-RU" sz="14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6585" marR="0" marT="0" marB="0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7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155,8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7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ru-RU" sz="14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7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731524"/>
                  </a:ext>
                </a:extLst>
              </a:tr>
              <a:tr h="74793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rgbClr val="3F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400" b="0" dirty="0">
                        <a:solidFill>
                          <a:srgbClr val="3F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8708" marR="98708" marT="50408" marB="50408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ВТБ Капитал</a:t>
                      </a:r>
                      <a:endParaRPr lang="ru-RU" sz="1400" b="0" i="0" u="none" strike="noStrike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6585" marR="0" marT="0" marB="0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113,3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967332"/>
                  </a:ext>
                </a:extLst>
              </a:tr>
              <a:tr h="74793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4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8708" marR="98708" marT="50408" marB="50408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312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Альфа-Капитал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6585" marR="0" marT="0" marB="0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31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92,4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31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6%</a:t>
                      </a:r>
                      <a:endParaRPr lang="ru-RU" sz="14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3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77250"/>
                  </a:ext>
                </a:extLst>
              </a:tr>
              <a:tr h="74793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rgbClr val="3F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8708" marR="98708" marT="50408" marB="50408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err="1" smtClean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Райффайзен</a:t>
                      </a:r>
                      <a:endParaRPr lang="ru-RU" sz="1400" b="0" i="0" u="none" strike="noStrike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6585" marR="0" marT="0" marB="0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49,7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229766"/>
                  </a:ext>
                </a:extLst>
              </a:tr>
              <a:tr h="74793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>
                          <a:solidFill>
                            <a:srgbClr val="3F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400" b="0" dirty="0">
                        <a:solidFill>
                          <a:srgbClr val="3F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8708" marR="98708" marT="50408" marB="50408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7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Газпромбанк</a:t>
                      </a:r>
                      <a:endParaRPr lang="ru-RU" sz="1400" b="0" i="0" u="none" strike="noStrike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6585" marR="0" marT="0" marB="0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7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7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7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418544"/>
                  </a:ext>
                </a:extLst>
              </a:tr>
            </a:tbl>
          </a:graphicData>
        </a:graphic>
      </p:graphicFrame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4659242"/>
              </p:ext>
            </p:extLst>
          </p:nvPr>
        </p:nvGraphicFramePr>
        <p:xfrm>
          <a:off x="333376" y="1501678"/>
          <a:ext cx="5067299" cy="2156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Диаграмма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3395038"/>
              </p:ext>
            </p:extLst>
          </p:nvPr>
        </p:nvGraphicFramePr>
        <p:xfrm>
          <a:off x="658811" y="4229100"/>
          <a:ext cx="4741863" cy="2143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26B5B77F-E728-4189-B94D-6FDEE8780015}"/>
              </a:ext>
            </a:extLst>
          </p:cNvPr>
          <p:cNvSpPr txBox="1"/>
          <p:nvPr/>
        </p:nvSpPr>
        <p:spPr>
          <a:xfrm>
            <a:off x="7959458" y="6370452"/>
            <a:ext cx="3578120" cy="230832"/>
          </a:xfrm>
          <a:prstGeom prst="rect">
            <a:avLst/>
          </a:prstGeom>
          <a:noFill/>
        </p:spPr>
        <p:txBody>
          <a:bodyPr wrap="square" rIns="0" rtlCol="0" anchor="ctr">
            <a:spAutoFit/>
          </a:bodyPr>
          <a:lstStyle/>
          <a:p>
            <a:pPr lvl="0" algn="r">
              <a:defRPr/>
            </a:pPr>
            <a:r>
              <a:rPr lang="ru-RU" sz="900" dirty="0">
                <a:solidFill>
                  <a:srgbClr val="5D65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900" dirty="0" err="1">
                <a:solidFill>
                  <a:srgbClr val="5D65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Investfunds</a:t>
            </a:r>
            <a:endParaRPr lang="ru-RU" sz="900" dirty="0">
              <a:solidFill>
                <a:srgbClr val="5D65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9501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уппа 39"/>
          <p:cNvGrpSpPr/>
          <p:nvPr/>
        </p:nvGrpSpPr>
        <p:grpSpPr>
          <a:xfrm>
            <a:off x="6222871" y="1144432"/>
            <a:ext cx="5596891" cy="2478291"/>
            <a:chOff x="651539" y="1558104"/>
            <a:chExt cx="4749136" cy="2561897"/>
          </a:xfrm>
        </p:grpSpPr>
        <p:graphicFrame>
          <p:nvGraphicFramePr>
            <p:cNvPr id="41" name="Диаграмма 40"/>
            <p:cNvGraphicFramePr/>
            <p:nvPr>
              <p:extLst>
                <p:ext uri="{D42A27DB-BD31-4B8C-83A1-F6EECF244321}">
                  <p14:modId xmlns:p14="http://schemas.microsoft.com/office/powerpoint/2010/main" val="166495335"/>
                </p:ext>
              </p:extLst>
            </p:nvPr>
          </p:nvGraphicFramePr>
          <p:xfrm>
            <a:off x="651539" y="1558104"/>
            <a:ext cx="4749136" cy="256189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42" name="изменения">
              <a:extLst>
                <a:ext uri="{FF2B5EF4-FFF2-40B4-BE49-F238E27FC236}">
                  <a16:creationId xmlns:a16="http://schemas.microsoft.com/office/drawing/2014/main" id="{3AFBBF42-FD7F-40E2-955E-582F4213ACCE}"/>
                </a:ext>
              </a:extLst>
            </p:cNvPr>
            <p:cNvSpPr txBox="1"/>
            <p:nvPr/>
          </p:nvSpPr>
          <p:spPr>
            <a:xfrm>
              <a:off x="3934942" y="1816089"/>
              <a:ext cx="730576" cy="223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24">
                <a:defRPr/>
              </a:pPr>
              <a:r>
                <a:rPr lang="en-US" sz="1050" b="1" dirty="0" smtClean="0">
                  <a:solidFill>
                    <a:srgbClr val="EF31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r>
                <a:rPr lang="ru-RU" sz="1050" b="1" dirty="0" smtClean="0">
                  <a:solidFill>
                    <a:srgbClr val="EF31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r>
                <a:rPr lang="en-US" sz="1050" b="1" dirty="0" smtClean="0">
                  <a:solidFill>
                    <a:srgbClr val="EF31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endParaRPr lang="ru-RU" sz="1050" b="1" dirty="0">
                <a:solidFill>
                  <a:srgbClr val="EF312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3" name="Прямая со стрелкой 42"/>
            <p:cNvCxnSpPr/>
            <p:nvPr/>
          </p:nvCxnSpPr>
          <p:spPr>
            <a:xfrm flipV="1">
              <a:off x="4161099" y="1873996"/>
              <a:ext cx="438125" cy="331726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изменения">
              <a:extLst>
                <a:ext uri="{FF2B5EF4-FFF2-40B4-BE49-F238E27FC236}">
                  <a16:creationId xmlns:a16="http://schemas.microsoft.com/office/drawing/2014/main" id="{3AFBBF42-FD7F-40E2-955E-582F4213ACCE}"/>
                </a:ext>
              </a:extLst>
            </p:cNvPr>
            <p:cNvSpPr txBox="1"/>
            <p:nvPr/>
          </p:nvSpPr>
          <p:spPr>
            <a:xfrm>
              <a:off x="3981762" y="2788291"/>
              <a:ext cx="730576" cy="223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24">
                <a:defRPr/>
              </a:pPr>
              <a:r>
                <a:rPr lang="ru-RU" sz="1050" b="1" dirty="0" smtClean="0">
                  <a:solidFill>
                    <a:srgbClr val="EF31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+5</a:t>
              </a:r>
              <a:endParaRPr lang="ru-RU" sz="1050" b="1" dirty="0">
                <a:solidFill>
                  <a:srgbClr val="EF312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5" name="Прямая со стрелкой 46"/>
            <p:cNvCxnSpPr/>
            <p:nvPr/>
          </p:nvCxnSpPr>
          <p:spPr>
            <a:xfrm flipV="1">
              <a:off x="4161099" y="2963291"/>
              <a:ext cx="438125" cy="132208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7" name="Группа 26"/>
          <p:cNvGrpSpPr/>
          <p:nvPr/>
        </p:nvGrpSpPr>
        <p:grpSpPr>
          <a:xfrm>
            <a:off x="568333" y="1144432"/>
            <a:ext cx="5230709" cy="4014973"/>
            <a:chOff x="545251" y="1558104"/>
            <a:chExt cx="4855424" cy="2561897"/>
          </a:xfrm>
        </p:grpSpPr>
        <p:graphicFrame>
          <p:nvGraphicFramePr>
            <p:cNvPr id="7" name="Диаграмма 6"/>
            <p:cNvGraphicFramePr/>
            <p:nvPr>
              <p:extLst>
                <p:ext uri="{D42A27DB-BD31-4B8C-83A1-F6EECF244321}">
                  <p14:modId xmlns:p14="http://schemas.microsoft.com/office/powerpoint/2010/main" val="2543730278"/>
                </p:ext>
              </p:extLst>
            </p:nvPr>
          </p:nvGraphicFramePr>
          <p:xfrm>
            <a:off x="545251" y="1558104"/>
            <a:ext cx="4855424" cy="2561897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8" name="изменения">
              <a:extLst>
                <a:ext uri="{FF2B5EF4-FFF2-40B4-BE49-F238E27FC236}">
                  <a16:creationId xmlns:a16="http://schemas.microsoft.com/office/drawing/2014/main" id="{3AFBBF42-FD7F-40E2-955E-582F4213ACCE}"/>
                </a:ext>
              </a:extLst>
            </p:cNvPr>
            <p:cNvSpPr txBox="1"/>
            <p:nvPr/>
          </p:nvSpPr>
          <p:spPr>
            <a:xfrm>
              <a:off x="3869823" y="1811278"/>
              <a:ext cx="73057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24">
                <a:defRPr/>
              </a:pPr>
              <a:r>
                <a:rPr lang="en-US" sz="1050" b="1" dirty="0" smtClean="0">
                  <a:solidFill>
                    <a:srgbClr val="EF31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</a:t>
              </a:r>
              <a:r>
                <a:rPr lang="ru-RU" sz="1050" b="1" dirty="0" smtClean="0">
                  <a:solidFill>
                    <a:srgbClr val="EF31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42</a:t>
              </a:r>
              <a:r>
                <a:rPr lang="en-US" sz="1050" b="1" dirty="0" smtClean="0">
                  <a:solidFill>
                    <a:srgbClr val="EF31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%</a:t>
              </a:r>
              <a:endParaRPr lang="ru-RU" sz="1050" b="1" dirty="0">
                <a:solidFill>
                  <a:srgbClr val="EF312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9" name="Прямая со стрелкой 18"/>
            <p:cNvCxnSpPr/>
            <p:nvPr/>
          </p:nvCxnSpPr>
          <p:spPr>
            <a:xfrm flipV="1">
              <a:off x="4124325" y="1829504"/>
              <a:ext cx="424697" cy="630934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изменения">
              <a:extLst>
                <a:ext uri="{FF2B5EF4-FFF2-40B4-BE49-F238E27FC236}">
                  <a16:creationId xmlns:a16="http://schemas.microsoft.com/office/drawing/2014/main" id="{3AFBBF42-FD7F-40E2-955E-582F4213ACCE}"/>
                </a:ext>
              </a:extLst>
            </p:cNvPr>
            <p:cNvSpPr txBox="1"/>
            <p:nvPr/>
          </p:nvSpPr>
          <p:spPr>
            <a:xfrm>
              <a:off x="3980992" y="2993259"/>
              <a:ext cx="73057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457224">
                <a:defRPr/>
              </a:pPr>
              <a:r>
                <a:rPr lang="ru-RU" sz="1050" b="1" dirty="0" smtClean="0">
                  <a:solidFill>
                    <a:srgbClr val="EF3124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+67%</a:t>
              </a:r>
              <a:endParaRPr lang="ru-RU" sz="1050" b="1" dirty="0">
                <a:solidFill>
                  <a:srgbClr val="EF312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21" name="Прямая со стрелкой 46"/>
            <p:cNvCxnSpPr/>
            <p:nvPr/>
          </p:nvCxnSpPr>
          <p:spPr>
            <a:xfrm flipV="1">
              <a:off x="4133931" y="3095606"/>
              <a:ext cx="424697" cy="286536"/>
            </a:xfrm>
            <a:prstGeom prst="straightConnector1">
              <a:avLst/>
            </a:prstGeom>
            <a:ln w="19050">
              <a:solidFill>
                <a:schemeClr val="bg1">
                  <a:lumMod val="50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/>
          <p:cNvSpPr txBox="1"/>
          <p:nvPr/>
        </p:nvSpPr>
        <p:spPr>
          <a:xfrm>
            <a:off x="3041022" y="159233"/>
            <a:ext cx="18982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Рынок </a:t>
            </a:r>
            <a:r>
              <a:rPr lang="ru-RU" sz="2200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БПИФ</a:t>
            </a:r>
            <a:endParaRPr lang="ru-RU" sz="220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49">
            <a:extLst>
              <a:ext uri="{FF2B5EF4-FFF2-40B4-BE49-F238E27FC236}">
                <a16:creationId xmlns:a16="http://schemas.microsoft.com/office/drawing/2014/main" id="{5A3DF946-2652-4AB5-95FA-483A86E24946}"/>
              </a:ext>
            </a:extLst>
          </p:cNvPr>
          <p:cNvSpPr txBox="1">
            <a:spLocks/>
          </p:cNvSpPr>
          <p:nvPr/>
        </p:nvSpPr>
        <p:spPr>
          <a:xfrm>
            <a:off x="658812" y="1036179"/>
            <a:ext cx="4263783" cy="342797"/>
          </a:xfrm>
          <a:prstGeom prst="rect">
            <a:avLst/>
          </a:prstGeom>
        </p:spPr>
        <p:txBody>
          <a:bodyPr l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charset="0"/>
              </a:defRPr>
            </a:lvl5pPr>
            <a:lvl6pPr marL="456334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2629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68965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5292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defTabSz="914400"/>
            <a:r>
              <a:rPr lang="ru-RU" sz="2000" kern="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рынка</a:t>
            </a:r>
            <a:endParaRPr lang="ru-RU" sz="2000" kern="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Заголовок 2"/>
          <p:cNvSpPr txBox="1">
            <a:spLocks/>
          </p:cNvSpPr>
          <p:nvPr/>
        </p:nvSpPr>
        <p:spPr>
          <a:xfrm>
            <a:off x="6222871" y="1036179"/>
            <a:ext cx="4038245" cy="407798"/>
          </a:xfrm>
          <a:prstGeom prst="rect">
            <a:avLst/>
          </a:prstGeom>
        </p:spPr>
        <p:txBody>
          <a:bodyPr lIns="0" rIns="0"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kern="12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ru-RU" sz="2000" dirty="0" smtClean="0"/>
              <a:t>Число фондов</a:t>
            </a:r>
            <a:endParaRPr lang="ru-RU" sz="20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D100EE-A416-465F-93C9-C101359C9A60}"/>
              </a:ext>
            </a:extLst>
          </p:cNvPr>
          <p:cNvSpPr txBox="1"/>
          <p:nvPr/>
        </p:nvSpPr>
        <p:spPr>
          <a:xfrm>
            <a:off x="658740" y="1406665"/>
            <a:ext cx="1582363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lvl="0">
              <a:defRPr/>
            </a:pPr>
            <a:r>
              <a:rPr lang="ru-RU" sz="1100" dirty="0" smtClean="0">
                <a:solidFill>
                  <a:srgbClr val="5D65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 руб.</a:t>
            </a:r>
            <a:endParaRPr lang="ru-RU" sz="1100" dirty="0">
              <a:solidFill>
                <a:srgbClr val="5D65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B5B77F-E728-4189-B94D-6FDEE8780015}"/>
              </a:ext>
            </a:extLst>
          </p:cNvPr>
          <p:cNvSpPr txBox="1"/>
          <p:nvPr/>
        </p:nvSpPr>
        <p:spPr>
          <a:xfrm>
            <a:off x="7959458" y="6370452"/>
            <a:ext cx="3578120" cy="230832"/>
          </a:xfrm>
          <a:prstGeom prst="rect">
            <a:avLst/>
          </a:prstGeom>
          <a:noFill/>
        </p:spPr>
        <p:txBody>
          <a:bodyPr wrap="square" rIns="0" rtlCol="0" anchor="ctr">
            <a:spAutoFit/>
          </a:bodyPr>
          <a:lstStyle/>
          <a:p>
            <a:pPr lvl="0" algn="r">
              <a:defRPr/>
            </a:pPr>
            <a:r>
              <a:rPr lang="ru-RU" sz="900" dirty="0">
                <a:solidFill>
                  <a:srgbClr val="5D65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Источник: </a:t>
            </a:r>
            <a:r>
              <a:rPr lang="en-US" sz="900" dirty="0" err="1">
                <a:solidFill>
                  <a:srgbClr val="5D65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Investfunds</a:t>
            </a:r>
            <a:endParaRPr lang="ru-RU" sz="900" dirty="0">
              <a:solidFill>
                <a:srgbClr val="5D65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4" name="Таблица">
            <a:extLst>
              <a:ext uri="{FF2B5EF4-FFF2-40B4-BE49-F238E27FC236}">
                <a16:creationId xmlns:a16="http://schemas.microsoft.com/office/drawing/2014/main" id="{04EE6CB7-E251-442C-BE9C-03C856D1BC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630934"/>
              </p:ext>
            </p:extLst>
          </p:nvPr>
        </p:nvGraphicFramePr>
        <p:xfrm>
          <a:off x="6222872" y="4020932"/>
          <a:ext cx="5425456" cy="2134336"/>
        </p:xfrm>
        <a:graphic>
          <a:graphicData uri="http://schemas.openxmlformats.org/drawingml/2006/table">
            <a:tbl>
              <a:tblPr firstRow="1" bandRow="1">
                <a:effectLst>
                  <a:outerShdw blurRad="292100" dist="38100" dir="5400000" algn="t" rotWithShape="0">
                    <a:srgbClr val="5D656F">
                      <a:alpha val="40000"/>
                    </a:srgbClr>
                  </a:outerShdw>
                </a:effectLst>
                <a:tableStyleId>{5C22544A-7EE6-4342-B048-85BDC9FD1C3A}</a:tableStyleId>
              </a:tblPr>
              <a:tblGrid>
                <a:gridCol w="1061068">
                  <a:extLst>
                    <a:ext uri="{9D8B030D-6E8A-4147-A177-3AD203B41FA5}">
                      <a16:colId xmlns:a16="http://schemas.microsoft.com/office/drawing/2014/main" val="2907266207"/>
                    </a:ext>
                  </a:extLst>
                </a:gridCol>
                <a:gridCol w="1954876">
                  <a:extLst>
                    <a:ext uri="{9D8B030D-6E8A-4147-A177-3AD203B41FA5}">
                      <a16:colId xmlns:a16="http://schemas.microsoft.com/office/drawing/2014/main" val="3035705399"/>
                    </a:ext>
                  </a:extLst>
                </a:gridCol>
                <a:gridCol w="1219522">
                  <a:extLst>
                    <a:ext uri="{9D8B030D-6E8A-4147-A177-3AD203B41FA5}">
                      <a16:colId xmlns:a16="http://schemas.microsoft.com/office/drawing/2014/main" val="4145915130"/>
                    </a:ext>
                  </a:extLst>
                </a:gridCol>
                <a:gridCol w="1189990">
                  <a:extLst>
                    <a:ext uri="{9D8B030D-6E8A-4147-A177-3AD203B41FA5}">
                      <a16:colId xmlns:a16="http://schemas.microsoft.com/office/drawing/2014/main" val="2064406818"/>
                    </a:ext>
                  </a:extLst>
                </a:gridCol>
              </a:tblGrid>
              <a:tr h="375256"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№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8708" marR="98708" marT="72000" marB="50408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656F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80000"/>
                        </a:lnSpc>
                      </a:pPr>
                      <a:r>
                        <a:rPr lang="ru-RU" sz="9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УК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8708" marR="98708" marT="72000" marB="50408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65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СЧА на 31.05.2020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8708" marR="98708" marT="72000" marB="50408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656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80000"/>
                        </a:lnSpc>
                      </a:pPr>
                      <a:r>
                        <a:rPr lang="ru-RU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Число фондов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8708" marR="98708" marT="72000" marB="50408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656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215629"/>
                  </a:ext>
                </a:extLst>
              </a:tr>
              <a:tr h="351816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1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8708" marR="98708" marT="50408" marB="50408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7F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Сбербанк УА</a:t>
                      </a:r>
                    </a:p>
                  </a:txBody>
                  <a:tcPr marL="116585" marR="0" marT="0" marB="0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7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15,9</a:t>
                      </a:r>
                      <a:endParaRPr lang="ru-RU" sz="1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7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ru-RU" sz="11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7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731524"/>
                  </a:ext>
                </a:extLst>
              </a:tr>
              <a:tr h="351816"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8708" marR="98708" marT="50408" marB="50408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312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Альфа</a:t>
                      </a:r>
                      <a:r>
                        <a:rPr lang="ru-RU" sz="1100" b="1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-Капитал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6585" marR="0" marT="0" marB="0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31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5,9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312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100" b="1" i="0" u="none" strike="noStrike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F31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6967332"/>
                  </a:ext>
                </a:extLst>
              </a:tr>
              <a:tr h="351816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rgbClr val="3F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100" b="0" dirty="0">
                        <a:solidFill>
                          <a:srgbClr val="3F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8708" marR="98708" marT="50408" marB="50408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7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ВТБ Капитал</a:t>
                      </a:r>
                    </a:p>
                  </a:txBody>
                  <a:tcPr marL="116585" marR="0" marT="0" marB="0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7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7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7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77250"/>
                  </a:ext>
                </a:extLst>
              </a:tr>
              <a:tr h="351816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rgbClr val="3F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8708" marR="98708" marT="50408" marB="50408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Тинькофф</a:t>
                      </a:r>
                      <a:endParaRPr lang="ru-RU" sz="1100" b="0" i="0" u="none" strike="noStrike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6585" marR="0" marT="0" marB="0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229766"/>
                  </a:ext>
                </a:extLst>
              </a:tr>
              <a:tr h="351816"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rgbClr val="3F414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100" b="0" dirty="0">
                        <a:solidFill>
                          <a:srgbClr val="3F414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8708" marR="98708" marT="50408" marB="50408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7F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 smtClean="0">
                          <a:solidFill>
                            <a:srgbClr val="40404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Газпромбанк</a:t>
                      </a:r>
                      <a:endParaRPr lang="ru-RU" sz="1100" b="0" i="0" u="none" strike="noStrike" dirty="0">
                        <a:solidFill>
                          <a:srgbClr val="40404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16585" marR="0" marT="0" marB="0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7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7F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5E8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6F7F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418544"/>
                  </a:ext>
                </a:extLst>
              </a:tr>
            </a:tbl>
          </a:graphicData>
        </a:graphic>
      </p:graphicFrame>
      <p:sp>
        <p:nvSpPr>
          <p:cNvPr id="55" name="Заголовок 49">
            <a:extLst>
              <a:ext uri="{FF2B5EF4-FFF2-40B4-BE49-F238E27FC236}">
                <a16:creationId xmlns:a16="http://schemas.microsoft.com/office/drawing/2014/main" id="{5A3DF946-2652-4AB5-95FA-483A86E24946}"/>
              </a:ext>
            </a:extLst>
          </p:cNvPr>
          <p:cNvSpPr txBox="1">
            <a:spLocks/>
          </p:cNvSpPr>
          <p:nvPr/>
        </p:nvSpPr>
        <p:spPr>
          <a:xfrm>
            <a:off x="6222871" y="3483036"/>
            <a:ext cx="4263783" cy="342797"/>
          </a:xfrm>
          <a:prstGeom prst="rect">
            <a:avLst/>
          </a:prstGeom>
        </p:spPr>
        <p:txBody>
          <a:bodyPr lIns="0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charset="0"/>
              </a:defRPr>
            </a:lvl5pPr>
            <a:lvl6pPr marL="456334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2629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68965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5292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r>
              <a:rPr lang="ru-RU" sz="2000" kern="0" dirty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ТОП УК по </a:t>
            </a:r>
            <a:r>
              <a:rPr lang="ru-RU" sz="2000" kern="0" dirty="0" smtClean="0">
                <a:solidFill>
                  <a:srgbClr val="40404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СЧА</a:t>
            </a:r>
            <a:endParaRPr lang="ru-RU" sz="2000" kern="0" dirty="0">
              <a:solidFill>
                <a:srgbClr val="40404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ED100EE-A416-465F-93C9-C101359C9A60}"/>
              </a:ext>
            </a:extLst>
          </p:cNvPr>
          <p:cNvSpPr txBox="1"/>
          <p:nvPr/>
        </p:nvSpPr>
        <p:spPr>
          <a:xfrm>
            <a:off x="9950825" y="3624219"/>
            <a:ext cx="1582363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lvl="0" algn="r">
              <a:defRPr/>
            </a:pPr>
            <a:r>
              <a:rPr lang="ru-RU" sz="1100" dirty="0" smtClean="0">
                <a:solidFill>
                  <a:srgbClr val="5D65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млрд руб.</a:t>
            </a:r>
            <a:endParaRPr lang="ru-RU" sz="1100" dirty="0">
              <a:solidFill>
                <a:srgbClr val="5D65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4ED100EE-A416-465F-93C9-C101359C9A60}"/>
              </a:ext>
            </a:extLst>
          </p:cNvPr>
          <p:cNvSpPr txBox="1"/>
          <p:nvPr/>
        </p:nvSpPr>
        <p:spPr>
          <a:xfrm>
            <a:off x="6222871" y="1406665"/>
            <a:ext cx="1582363" cy="169277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lvl="0">
              <a:defRPr/>
            </a:pPr>
            <a:r>
              <a:rPr lang="ru-RU" sz="1100" dirty="0" smtClean="0">
                <a:solidFill>
                  <a:srgbClr val="5D65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шт.</a:t>
            </a:r>
            <a:endParaRPr lang="ru-RU" sz="1100" dirty="0">
              <a:solidFill>
                <a:srgbClr val="5D656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Скругленный прямоугольник 53">
            <a:extLst>
              <a:ext uri="{FF2B5EF4-FFF2-40B4-BE49-F238E27FC236}">
                <a16:creationId xmlns:a16="http://schemas.microsoft.com/office/drawing/2014/main" id="{B9ACE303-6088-4E18-8A53-956CE8F690FB}"/>
              </a:ext>
            </a:extLst>
          </p:cNvPr>
          <p:cNvSpPr/>
          <p:nvPr/>
        </p:nvSpPr>
        <p:spPr>
          <a:xfrm>
            <a:off x="568333" y="5237017"/>
            <a:ext cx="5230709" cy="918251"/>
          </a:xfrm>
          <a:prstGeom prst="roundRect">
            <a:avLst>
              <a:gd name="adj" fmla="val 7393"/>
            </a:avLst>
          </a:prstGeom>
          <a:solidFill>
            <a:schemeClr val="bg1">
              <a:alpha val="97000"/>
            </a:schemeClr>
          </a:solidFill>
          <a:ln w="19050">
            <a:solidFill>
              <a:srgbClr val="E5E8EB"/>
            </a:solidFill>
          </a:ln>
          <a:effectLst>
            <a:outerShdw blurRad="381000" dist="241300" dir="5400000" sx="88000" sy="88000" algn="t" rotWithShape="0">
              <a:srgbClr val="272B4D">
                <a:alpha val="55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Прямоугольник 58"/>
          <p:cNvSpPr/>
          <p:nvPr/>
        </p:nvSpPr>
        <p:spPr>
          <a:xfrm>
            <a:off x="1831501" y="5414882"/>
            <a:ext cx="32350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0"/>
              </a:spcBef>
              <a:defRPr/>
            </a:pPr>
            <a:r>
              <a:rPr lang="ru-RU" sz="1600" dirty="0" smtClean="0">
                <a:solidFill>
                  <a:srgbClr val="3F41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Рост рынка биржевых фондов                   </a:t>
            </a:r>
            <a:r>
              <a:rPr lang="ru-RU" sz="1600" b="1" dirty="0" smtClean="0">
                <a:solidFill>
                  <a:srgbClr val="3F41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67% </a:t>
            </a:r>
            <a:r>
              <a:rPr lang="ru-RU" sz="1600" dirty="0" smtClean="0">
                <a:solidFill>
                  <a:srgbClr val="3F414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 5 мес. 2020 г.</a:t>
            </a:r>
          </a:p>
        </p:txBody>
      </p:sp>
      <p:grpSp>
        <p:nvGrpSpPr>
          <p:cNvPr id="62" name="Group 4"/>
          <p:cNvGrpSpPr>
            <a:grpSpLocks noChangeAspect="1"/>
          </p:cNvGrpSpPr>
          <p:nvPr/>
        </p:nvGrpSpPr>
        <p:grpSpPr bwMode="auto">
          <a:xfrm>
            <a:off x="788514" y="5491369"/>
            <a:ext cx="622300" cy="460375"/>
            <a:chOff x="585" y="2561"/>
            <a:chExt cx="392" cy="290"/>
          </a:xfrm>
          <a:solidFill>
            <a:srgbClr val="EF3124"/>
          </a:solidFill>
        </p:grpSpPr>
        <p:sp>
          <p:nvSpPr>
            <p:cNvPr id="64" name="Freeform 5"/>
            <p:cNvSpPr>
              <a:spLocks/>
            </p:cNvSpPr>
            <p:nvPr/>
          </p:nvSpPr>
          <p:spPr bwMode="auto">
            <a:xfrm>
              <a:off x="585" y="2561"/>
              <a:ext cx="25" cy="290"/>
            </a:xfrm>
            <a:custGeom>
              <a:avLst/>
              <a:gdLst>
                <a:gd name="T0" fmla="*/ 767 w 769"/>
                <a:gd name="T1" fmla="*/ 8654 h 8995"/>
                <a:gd name="T2" fmla="*/ 757 w 769"/>
                <a:gd name="T3" fmla="*/ 8711 h 8995"/>
                <a:gd name="T4" fmla="*/ 739 w 769"/>
                <a:gd name="T5" fmla="*/ 8763 h 8995"/>
                <a:gd name="T6" fmla="*/ 715 w 769"/>
                <a:gd name="T7" fmla="*/ 8813 h 8995"/>
                <a:gd name="T8" fmla="*/ 683 w 769"/>
                <a:gd name="T9" fmla="*/ 8858 h 8995"/>
                <a:gd name="T10" fmla="*/ 646 w 769"/>
                <a:gd name="T11" fmla="*/ 8897 h 8995"/>
                <a:gd name="T12" fmla="*/ 603 w 769"/>
                <a:gd name="T13" fmla="*/ 8930 h 8995"/>
                <a:gd name="T14" fmla="*/ 556 w 769"/>
                <a:gd name="T15" fmla="*/ 8958 h 8995"/>
                <a:gd name="T16" fmla="*/ 504 w 769"/>
                <a:gd name="T17" fmla="*/ 8977 h 8995"/>
                <a:gd name="T18" fmla="*/ 450 w 769"/>
                <a:gd name="T19" fmla="*/ 8991 h 8995"/>
                <a:gd name="T20" fmla="*/ 392 w 769"/>
                <a:gd name="T21" fmla="*/ 8995 h 8995"/>
                <a:gd name="T22" fmla="*/ 333 w 769"/>
                <a:gd name="T23" fmla="*/ 8991 h 8995"/>
                <a:gd name="T24" fmla="*/ 277 w 769"/>
                <a:gd name="T25" fmla="*/ 8977 h 8995"/>
                <a:gd name="T26" fmla="*/ 225 w 769"/>
                <a:gd name="T27" fmla="*/ 8958 h 8995"/>
                <a:gd name="T28" fmla="*/ 177 w 769"/>
                <a:gd name="T29" fmla="*/ 8930 h 8995"/>
                <a:gd name="T30" fmla="*/ 133 w 769"/>
                <a:gd name="T31" fmla="*/ 8897 h 8995"/>
                <a:gd name="T32" fmla="*/ 94 w 769"/>
                <a:gd name="T33" fmla="*/ 8858 h 8995"/>
                <a:gd name="T34" fmla="*/ 62 w 769"/>
                <a:gd name="T35" fmla="*/ 8813 h 8995"/>
                <a:gd name="T36" fmla="*/ 37 w 769"/>
                <a:gd name="T37" fmla="*/ 8763 h 8995"/>
                <a:gd name="T38" fmla="*/ 19 w 769"/>
                <a:gd name="T39" fmla="*/ 8711 h 8995"/>
                <a:gd name="T40" fmla="*/ 9 w 769"/>
                <a:gd name="T41" fmla="*/ 8654 h 8995"/>
                <a:gd name="T42" fmla="*/ 0 w 769"/>
                <a:gd name="T43" fmla="*/ 380 h 8995"/>
                <a:gd name="T44" fmla="*/ 5 w 769"/>
                <a:gd name="T45" fmla="*/ 322 h 8995"/>
                <a:gd name="T46" fmla="*/ 17 w 769"/>
                <a:gd name="T47" fmla="*/ 267 h 8995"/>
                <a:gd name="T48" fmla="*/ 38 w 769"/>
                <a:gd name="T49" fmla="*/ 215 h 8995"/>
                <a:gd name="T50" fmla="*/ 64 w 769"/>
                <a:gd name="T51" fmla="*/ 167 h 8995"/>
                <a:gd name="T52" fmla="*/ 98 w 769"/>
                <a:gd name="T53" fmla="*/ 124 h 8995"/>
                <a:gd name="T54" fmla="*/ 138 w 769"/>
                <a:gd name="T55" fmla="*/ 86 h 8995"/>
                <a:gd name="T56" fmla="*/ 182 w 769"/>
                <a:gd name="T57" fmla="*/ 55 h 8995"/>
                <a:gd name="T58" fmla="*/ 231 w 769"/>
                <a:gd name="T59" fmla="*/ 29 h 8995"/>
                <a:gd name="T60" fmla="*/ 283 w 769"/>
                <a:gd name="T61" fmla="*/ 12 h 8995"/>
                <a:gd name="T62" fmla="*/ 339 w 769"/>
                <a:gd name="T63" fmla="*/ 2 h 8995"/>
                <a:gd name="T64" fmla="*/ 399 w 769"/>
                <a:gd name="T65" fmla="*/ 1 h 8995"/>
                <a:gd name="T66" fmla="*/ 457 w 769"/>
                <a:gd name="T67" fmla="*/ 8 h 8995"/>
                <a:gd name="T68" fmla="*/ 512 w 769"/>
                <a:gd name="T69" fmla="*/ 23 h 8995"/>
                <a:gd name="T70" fmla="*/ 563 w 769"/>
                <a:gd name="T71" fmla="*/ 46 h 8995"/>
                <a:gd name="T72" fmla="*/ 610 w 769"/>
                <a:gd name="T73" fmla="*/ 75 h 8995"/>
                <a:gd name="T74" fmla="*/ 652 w 769"/>
                <a:gd name="T75" fmla="*/ 111 h 8995"/>
                <a:gd name="T76" fmla="*/ 688 w 769"/>
                <a:gd name="T77" fmla="*/ 153 h 8995"/>
                <a:gd name="T78" fmla="*/ 719 w 769"/>
                <a:gd name="T79" fmla="*/ 199 h 8995"/>
                <a:gd name="T80" fmla="*/ 741 w 769"/>
                <a:gd name="T81" fmla="*/ 248 h 8995"/>
                <a:gd name="T82" fmla="*/ 757 w 769"/>
                <a:gd name="T83" fmla="*/ 303 h 8995"/>
                <a:gd name="T84" fmla="*/ 764 w 769"/>
                <a:gd name="T85" fmla="*/ 359 h 89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769" h="8995">
                  <a:moveTo>
                    <a:pt x="769" y="8614"/>
                  </a:moveTo>
                  <a:lnTo>
                    <a:pt x="768" y="8633"/>
                  </a:lnTo>
                  <a:lnTo>
                    <a:pt x="767" y="8654"/>
                  </a:lnTo>
                  <a:lnTo>
                    <a:pt x="765" y="8673"/>
                  </a:lnTo>
                  <a:lnTo>
                    <a:pt x="761" y="8692"/>
                  </a:lnTo>
                  <a:lnTo>
                    <a:pt x="757" y="8711"/>
                  </a:lnTo>
                  <a:lnTo>
                    <a:pt x="752" y="8729"/>
                  </a:lnTo>
                  <a:lnTo>
                    <a:pt x="747" y="8746"/>
                  </a:lnTo>
                  <a:lnTo>
                    <a:pt x="739" y="8763"/>
                  </a:lnTo>
                  <a:lnTo>
                    <a:pt x="732" y="8781"/>
                  </a:lnTo>
                  <a:lnTo>
                    <a:pt x="724" y="8797"/>
                  </a:lnTo>
                  <a:lnTo>
                    <a:pt x="715" y="8813"/>
                  </a:lnTo>
                  <a:lnTo>
                    <a:pt x="705" y="8829"/>
                  </a:lnTo>
                  <a:lnTo>
                    <a:pt x="694" y="8843"/>
                  </a:lnTo>
                  <a:lnTo>
                    <a:pt x="683" y="8858"/>
                  </a:lnTo>
                  <a:lnTo>
                    <a:pt x="672" y="8871"/>
                  </a:lnTo>
                  <a:lnTo>
                    <a:pt x="660" y="8885"/>
                  </a:lnTo>
                  <a:lnTo>
                    <a:pt x="646" y="8897"/>
                  </a:lnTo>
                  <a:lnTo>
                    <a:pt x="632" y="8909"/>
                  </a:lnTo>
                  <a:lnTo>
                    <a:pt x="618" y="8920"/>
                  </a:lnTo>
                  <a:lnTo>
                    <a:pt x="603" y="8930"/>
                  </a:lnTo>
                  <a:lnTo>
                    <a:pt x="588" y="8941"/>
                  </a:lnTo>
                  <a:lnTo>
                    <a:pt x="573" y="8949"/>
                  </a:lnTo>
                  <a:lnTo>
                    <a:pt x="556" y="8958"/>
                  </a:lnTo>
                  <a:lnTo>
                    <a:pt x="539" y="8965"/>
                  </a:lnTo>
                  <a:lnTo>
                    <a:pt x="522" y="8972"/>
                  </a:lnTo>
                  <a:lnTo>
                    <a:pt x="504" y="8977"/>
                  </a:lnTo>
                  <a:lnTo>
                    <a:pt x="487" y="8982"/>
                  </a:lnTo>
                  <a:lnTo>
                    <a:pt x="468" y="8986"/>
                  </a:lnTo>
                  <a:lnTo>
                    <a:pt x="450" y="8991"/>
                  </a:lnTo>
                  <a:lnTo>
                    <a:pt x="430" y="8993"/>
                  </a:lnTo>
                  <a:lnTo>
                    <a:pt x="411" y="8994"/>
                  </a:lnTo>
                  <a:lnTo>
                    <a:pt x="392" y="8995"/>
                  </a:lnTo>
                  <a:lnTo>
                    <a:pt x="371" y="8994"/>
                  </a:lnTo>
                  <a:lnTo>
                    <a:pt x="353" y="8993"/>
                  </a:lnTo>
                  <a:lnTo>
                    <a:pt x="333" y="8991"/>
                  </a:lnTo>
                  <a:lnTo>
                    <a:pt x="314" y="8986"/>
                  </a:lnTo>
                  <a:lnTo>
                    <a:pt x="295" y="8982"/>
                  </a:lnTo>
                  <a:lnTo>
                    <a:pt x="277" y="8977"/>
                  </a:lnTo>
                  <a:lnTo>
                    <a:pt x="259" y="8972"/>
                  </a:lnTo>
                  <a:lnTo>
                    <a:pt x="241" y="8965"/>
                  </a:lnTo>
                  <a:lnTo>
                    <a:pt x="225" y="8958"/>
                  </a:lnTo>
                  <a:lnTo>
                    <a:pt x="208" y="8949"/>
                  </a:lnTo>
                  <a:lnTo>
                    <a:pt x="192" y="8941"/>
                  </a:lnTo>
                  <a:lnTo>
                    <a:pt x="177" y="8930"/>
                  </a:lnTo>
                  <a:lnTo>
                    <a:pt x="161" y="8920"/>
                  </a:lnTo>
                  <a:lnTo>
                    <a:pt x="146" y="8909"/>
                  </a:lnTo>
                  <a:lnTo>
                    <a:pt x="133" y="8897"/>
                  </a:lnTo>
                  <a:lnTo>
                    <a:pt x="119" y="8885"/>
                  </a:lnTo>
                  <a:lnTo>
                    <a:pt x="106" y="8871"/>
                  </a:lnTo>
                  <a:lnTo>
                    <a:pt x="94" y="8858"/>
                  </a:lnTo>
                  <a:lnTo>
                    <a:pt x="83" y="8843"/>
                  </a:lnTo>
                  <a:lnTo>
                    <a:pt x="72" y="8829"/>
                  </a:lnTo>
                  <a:lnTo>
                    <a:pt x="62" y="8813"/>
                  </a:lnTo>
                  <a:lnTo>
                    <a:pt x="53" y="8797"/>
                  </a:lnTo>
                  <a:lnTo>
                    <a:pt x="45" y="8781"/>
                  </a:lnTo>
                  <a:lnTo>
                    <a:pt x="37" y="8763"/>
                  </a:lnTo>
                  <a:lnTo>
                    <a:pt x="30" y="8746"/>
                  </a:lnTo>
                  <a:lnTo>
                    <a:pt x="24" y="8729"/>
                  </a:lnTo>
                  <a:lnTo>
                    <a:pt x="19" y="8711"/>
                  </a:lnTo>
                  <a:lnTo>
                    <a:pt x="15" y="8692"/>
                  </a:lnTo>
                  <a:lnTo>
                    <a:pt x="11" y="8673"/>
                  </a:lnTo>
                  <a:lnTo>
                    <a:pt x="9" y="8654"/>
                  </a:lnTo>
                  <a:lnTo>
                    <a:pt x="7" y="8633"/>
                  </a:lnTo>
                  <a:lnTo>
                    <a:pt x="7" y="8614"/>
                  </a:lnTo>
                  <a:lnTo>
                    <a:pt x="0" y="380"/>
                  </a:lnTo>
                  <a:lnTo>
                    <a:pt x="1" y="359"/>
                  </a:lnTo>
                  <a:lnTo>
                    <a:pt x="2" y="341"/>
                  </a:lnTo>
                  <a:lnTo>
                    <a:pt x="5" y="322"/>
                  </a:lnTo>
                  <a:lnTo>
                    <a:pt x="8" y="303"/>
                  </a:lnTo>
                  <a:lnTo>
                    <a:pt x="12" y="285"/>
                  </a:lnTo>
                  <a:lnTo>
                    <a:pt x="17" y="267"/>
                  </a:lnTo>
                  <a:lnTo>
                    <a:pt x="23" y="248"/>
                  </a:lnTo>
                  <a:lnTo>
                    <a:pt x="29" y="232"/>
                  </a:lnTo>
                  <a:lnTo>
                    <a:pt x="38" y="215"/>
                  </a:lnTo>
                  <a:lnTo>
                    <a:pt x="46" y="199"/>
                  </a:lnTo>
                  <a:lnTo>
                    <a:pt x="55" y="183"/>
                  </a:lnTo>
                  <a:lnTo>
                    <a:pt x="64" y="167"/>
                  </a:lnTo>
                  <a:lnTo>
                    <a:pt x="75" y="153"/>
                  </a:lnTo>
                  <a:lnTo>
                    <a:pt x="87" y="138"/>
                  </a:lnTo>
                  <a:lnTo>
                    <a:pt x="98" y="124"/>
                  </a:lnTo>
                  <a:lnTo>
                    <a:pt x="110" y="111"/>
                  </a:lnTo>
                  <a:lnTo>
                    <a:pt x="124" y="99"/>
                  </a:lnTo>
                  <a:lnTo>
                    <a:pt x="138" y="86"/>
                  </a:lnTo>
                  <a:lnTo>
                    <a:pt x="152" y="75"/>
                  </a:lnTo>
                  <a:lnTo>
                    <a:pt x="166" y="65"/>
                  </a:lnTo>
                  <a:lnTo>
                    <a:pt x="182" y="55"/>
                  </a:lnTo>
                  <a:lnTo>
                    <a:pt x="198" y="46"/>
                  </a:lnTo>
                  <a:lnTo>
                    <a:pt x="214" y="38"/>
                  </a:lnTo>
                  <a:lnTo>
                    <a:pt x="231" y="29"/>
                  </a:lnTo>
                  <a:lnTo>
                    <a:pt x="248" y="23"/>
                  </a:lnTo>
                  <a:lnTo>
                    <a:pt x="266" y="17"/>
                  </a:lnTo>
                  <a:lnTo>
                    <a:pt x="283" y="12"/>
                  </a:lnTo>
                  <a:lnTo>
                    <a:pt x="302" y="8"/>
                  </a:lnTo>
                  <a:lnTo>
                    <a:pt x="321" y="5"/>
                  </a:lnTo>
                  <a:lnTo>
                    <a:pt x="339" y="2"/>
                  </a:lnTo>
                  <a:lnTo>
                    <a:pt x="359" y="1"/>
                  </a:lnTo>
                  <a:lnTo>
                    <a:pt x="378" y="0"/>
                  </a:lnTo>
                  <a:lnTo>
                    <a:pt x="399" y="1"/>
                  </a:lnTo>
                  <a:lnTo>
                    <a:pt x="418" y="2"/>
                  </a:lnTo>
                  <a:lnTo>
                    <a:pt x="438" y="5"/>
                  </a:lnTo>
                  <a:lnTo>
                    <a:pt x="457" y="8"/>
                  </a:lnTo>
                  <a:lnTo>
                    <a:pt x="475" y="12"/>
                  </a:lnTo>
                  <a:lnTo>
                    <a:pt x="494" y="17"/>
                  </a:lnTo>
                  <a:lnTo>
                    <a:pt x="512" y="23"/>
                  </a:lnTo>
                  <a:lnTo>
                    <a:pt x="530" y="29"/>
                  </a:lnTo>
                  <a:lnTo>
                    <a:pt x="547" y="38"/>
                  </a:lnTo>
                  <a:lnTo>
                    <a:pt x="563" y="46"/>
                  </a:lnTo>
                  <a:lnTo>
                    <a:pt x="580" y="55"/>
                  </a:lnTo>
                  <a:lnTo>
                    <a:pt x="595" y="65"/>
                  </a:lnTo>
                  <a:lnTo>
                    <a:pt x="610" y="75"/>
                  </a:lnTo>
                  <a:lnTo>
                    <a:pt x="625" y="86"/>
                  </a:lnTo>
                  <a:lnTo>
                    <a:pt x="639" y="99"/>
                  </a:lnTo>
                  <a:lnTo>
                    <a:pt x="652" y="111"/>
                  </a:lnTo>
                  <a:lnTo>
                    <a:pt x="666" y="124"/>
                  </a:lnTo>
                  <a:lnTo>
                    <a:pt x="677" y="138"/>
                  </a:lnTo>
                  <a:lnTo>
                    <a:pt x="688" y="153"/>
                  </a:lnTo>
                  <a:lnTo>
                    <a:pt x="699" y="167"/>
                  </a:lnTo>
                  <a:lnTo>
                    <a:pt x="710" y="183"/>
                  </a:lnTo>
                  <a:lnTo>
                    <a:pt x="719" y="199"/>
                  </a:lnTo>
                  <a:lnTo>
                    <a:pt x="727" y="215"/>
                  </a:lnTo>
                  <a:lnTo>
                    <a:pt x="734" y="232"/>
                  </a:lnTo>
                  <a:lnTo>
                    <a:pt x="741" y="248"/>
                  </a:lnTo>
                  <a:lnTo>
                    <a:pt x="748" y="267"/>
                  </a:lnTo>
                  <a:lnTo>
                    <a:pt x="753" y="285"/>
                  </a:lnTo>
                  <a:lnTo>
                    <a:pt x="757" y="303"/>
                  </a:lnTo>
                  <a:lnTo>
                    <a:pt x="760" y="322"/>
                  </a:lnTo>
                  <a:lnTo>
                    <a:pt x="763" y="341"/>
                  </a:lnTo>
                  <a:lnTo>
                    <a:pt x="764" y="359"/>
                  </a:lnTo>
                  <a:lnTo>
                    <a:pt x="765" y="380"/>
                  </a:lnTo>
                  <a:lnTo>
                    <a:pt x="769" y="86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5" name="Freeform 6"/>
            <p:cNvSpPr>
              <a:spLocks/>
            </p:cNvSpPr>
            <p:nvPr/>
          </p:nvSpPr>
          <p:spPr bwMode="auto">
            <a:xfrm>
              <a:off x="585" y="2827"/>
              <a:ext cx="392" cy="24"/>
            </a:xfrm>
            <a:custGeom>
              <a:avLst/>
              <a:gdLst>
                <a:gd name="T0" fmla="*/ 11802 w 12143"/>
                <a:gd name="T1" fmla="*/ 2 h 757"/>
                <a:gd name="T2" fmla="*/ 11857 w 12143"/>
                <a:gd name="T3" fmla="*/ 12 h 757"/>
                <a:gd name="T4" fmla="*/ 11910 w 12143"/>
                <a:gd name="T5" fmla="*/ 31 h 757"/>
                <a:gd name="T6" fmla="*/ 11959 w 12143"/>
                <a:gd name="T7" fmla="*/ 56 h 757"/>
                <a:gd name="T8" fmla="*/ 12003 w 12143"/>
                <a:gd name="T9" fmla="*/ 88 h 757"/>
                <a:gd name="T10" fmla="*/ 12043 w 12143"/>
                <a:gd name="T11" fmla="*/ 125 h 757"/>
                <a:gd name="T12" fmla="*/ 12076 w 12143"/>
                <a:gd name="T13" fmla="*/ 168 h 757"/>
                <a:gd name="T14" fmla="*/ 12105 w 12143"/>
                <a:gd name="T15" fmla="*/ 215 h 757"/>
                <a:gd name="T16" fmla="*/ 12126 w 12143"/>
                <a:gd name="T17" fmla="*/ 266 h 757"/>
                <a:gd name="T18" fmla="*/ 12138 w 12143"/>
                <a:gd name="T19" fmla="*/ 320 h 757"/>
                <a:gd name="T20" fmla="*/ 12143 w 12143"/>
                <a:gd name="T21" fmla="*/ 376 h 757"/>
                <a:gd name="T22" fmla="*/ 12138 w 12143"/>
                <a:gd name="T23" fmla="*/ 435 h 757"/>
                <a:gd name="T24" fmla="*/ 12126 w 12143"/>
                <a:gd name="T25" fmla="*/ 491 h 757"/>
                <a:gd name="T26" fmla="*/ 12105 w 12143"/>
                <a:gd name="T27" fmla="*/ 543 h 757"/>
                <a:gd name="T28" fmla="*/ 12076 w 12143"/>
                <a:gd name="T29" fmla="*/ 591 h 757"/>
                <a:gd name="T30" fmla="*/ 12043 w 12143"/>
                <a:gd name="T31" fmla="*/ 633 h 757"/>
                <a:gd name="T32" fmla="*/ 12003 w 12143"/>
                <a:gd name="T33" fmla="*/ 671 h 757"/>
                <a:gd name="T34" fmla="*/ 11959 w 12143"/>
                <a:gd name="T35" fmla="*/ 703 h 757"/>
                <a:gd name="T36" fmla="*/ 11910 w 12143"/>
                <a:gd name="T37" fmla="*/ 727 h 757"/>
                <a:gd name="T38" fmla="*/ 11857 w 12143"/>
                <a:gd name="T39" fmla="*/ 744 h 757"/>
                <a:gd name="T40" fmla="*/ 11802 w 12143"/>
                <a:gd name="T41" fmla="*/ 755 h 757"/>
                <a:gd name="T42" fmla="*/ 385 w 12143"/>
                <a:gd name="T43" fmla="*/ 757 h 757"/>
                <a:gd name="T44" fmla="*/ 326 w 12143"/>
                <a:gd name="T45" fmla="*/ 753 h 757"/>
                <a:gd name="T46" fmla="*/ 270 w 12143"/>
                <a:gd name="T47" fmla="*/ 739 h 757"/>
                <a:gd name="T48" fmla="*/ 218 w 12143"/>
                <a:gd name="T49" fmla="*/ 720 h 757"/>
                <a:gd name="T50" fmla="*/ 170 w 12143"/>
                <a:gd name="T51" fmla="*/ 692 h 757"/>
                <a:gd name="T52" fmla="*/ 126 w 12143"/>
                <a:gd name="T53" fmla="*/ 659 h 757"/>
                <a:gd name="T54" fmla="*/ 87 w 12143"/>
                <a:gd name="T55" fmla="*/ 620 h 757"/>
                <a:gd name="T56" fmla="*/ 55 w 12143"/>
                <a:gd name="T57" fmla="*/ 575 h 757"/>
                <a:gd name="T58" fmla="*/ 30 w 12143"/>
                <a:gd name="T59" fmla="*/ 525 h 757"/>
                <a:gd name="T60" fmla="*/ 12 w 12143"/>
                <a:gd name="T61" fmla="*/ 473 h 757"/>
                <a:gd name="T62" fmla="*/ 2 w 12143"/>
                <a:gd name="T63" fmla="*/ 416 h 757"/>
                <a:gd name="T64" fmla="*/ 0 w 12143"/>
                <a:gd name="T65" fmla="*/ 356 h 757"/>
                <a:gd name="T66" fmla="*/ 8 w 12143"/>
                <a:gd name="T67" fmla="*/ 301 h 757"/>
                <a:gd name="T68" fmla="*/ 23 w 12143"/>
                <a:gd name="T69" fmla="*/ 249 h 757"/>
                <a:gd name="T70" fmla="*/ 46 w 12143"/>
                <a:gd name="T71" fmla="*/ 199 h 757"/>
                <a:gd name="T72" fmla="*/ 76 w 12143"/>
                <a:gd name="T73" fmla="*/ 153 h 757"/>
                <a:gd name="T74" fmla="*/ 112 w 12143"/>
                <a:gd name="T75" fmla="*/ 112 h 757"/>
                <a:gd name="T76" fmla="*/ 154 w 12143"/>
                <a:gd name="T77" fmla="*/ 76 h 757"/>
                <a:gd name="T78" fmla="*/ 201 w 12143"/>
                <a:gd name="T79" fmla="*/ 47 h 757"/>
                <a:gd name="T80" fmla="*/ 252 w 12143"/>
                <a:gd name="T81" fmla="*/ 23 h 757"/>
                <a:gd name="T82" fmla="*/ 307 w 12143"/>
                <a:gd name="T83" fmla="*/ 8 h 757"/>
                <a:gd name="T84" fmla="*/ 364 w 12143"/>
                <a:gd name="T85" fmla="*/ 1 h 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143" h="757">
                  <a:moveTo>
                    <a:pt x="11764" y="0"/>
                  </a:moveTo>
                  <a:lnTo>
                    <a:pt x="11784" y="1"/>
                  </a:lnTo>
                  <a:lnTo>
                    <a:pt x="11802" y="2"/>
                  </a:lnTo>
                  <a:lnTo>
                    <a:pt x="11821" y="5"/>
                  </a:lnTo>
                  <a:lnTo>
                    <a:pt x="11839" y="8"/>
                  </a:lnTo>
                  <a:lnTo>
                    <a:pt x="11857" y="12"/>
                  </a:lnTo>
                  <a:lnTo>
                    <a:pt x="11875" y="17"/>
                  </a:lnTo>
                  <a:lnTo>
                    <a:pt x="11892" y="23"/>
                  </a:lnTo>
                  <a:lnTo>
                    <a:pt x="11910" y="31"/>
                  </a:lnTo>
                  <a:lnTo>
                    <a:pt x="11926" y="38"/>
                  </a:lnTo>
                  <a:lnTo>
                    <a:pt x="11942" y="47"/>
                  </a:lnTo>
                  <a:lnTo>
                    <a:pt x="11959" y="56"/>
                  </a:lnTo>
                  <a:lnTo>
                    <a:pt x="11974" y="65"/>
                  </a:lnTo>
                  <a:lnTo>
                    <a:pt x="11988" y="76"/>
                  </a:lnTo>
                  <a:lnTo>
                    <a:pt x="12003" y="88"/>
                  </a:lnTo>
                  <a:lnTo>
                    <a:pt x="12017" y="100"/>
                  </a:lnTo>
                  <a:lnTo>
                    <a:pt x="12030" y="112"/>
                  </a:lnTo>
                  <a:lnTo>
                    <a:pt x="12043" y="125"/>
                  </a:lnTo>
                  <a:lnTo>
                    <a:pt x="12055" y="139"/>
                  </a:lnTo>
                  <a:lnTo>
                    <a:pt x="12066" y="153"/>
                  </a:lnTo>
                  <a:lnTo>
                    <a:pt x="12076" y="168"/>
                  </a:lnTo>
                  <a:lnTo>
                    <a:pt x="12087" y="182"/>
                  </a:lnTo>
                  <a:lnTo>
                    <a:pt x="12096" y="199"/>
                  </a:lnTo>
                  <a:lnTo>
                    <a:pt x="12105" y="215"/>
                  </a:lnTo>
                  <a:lnTo>
                    <a:pt x="12112" y="231"/>
                  </a:lnTo>
                  <a:lnTo>
                    <a:pt x="12119" y="249"/>
                  </a:lnTo>
                  <a:lnTo>
                    <a:pt x="12126" y="266"/>
                  </a:lnTo>
                  <a:lnTo>
                    <a:pt x="12131" y="283"/>
                  </a:lnTo>
                  <a:lnTo>
                    <a:pt x="12135" y="301"/>
                  </a:lnTo>
                  <a:lnTo>
                    <a:pt x="12138" y="320"/>
                  </a:lnTo>
                  <a:lnTo>
                    <a:pt x="12141" y="338"/>
                  </a:lnTo>
                  <a:lnTo>
                    <a:pt x="12143" y="356"/>
                  </a:lnTo>
                  <a:lnTo>
                    <a:pt x="12143" y="376"/>
                  </a:lnTo>
                  <a:lnTo>
                    <a:pt x="12143" y="395"/>
                  </a:lnTo>
                  <a:lnTo>
                    <a:pt x="12141" y="416"/>
                  </a:lnTo>
                  <a:lnTo>
                    <a:pt x="12138" y="435"/>
                  </a:lnTo>
                  <a:lnTo>
                    <a:pt x="12135" y="454"/>
                  </a:lnTo>
                  <a:lnTo>
                    <a:pt x="12131" y="473"/>
                  </a:lnTo>
                  <a:lnTo>
                    <a:pt x="12126" y="491"/>
                  </a:lnTo>
                  <a:lnTo>
                    <a:pt x="12119" y="508"/>
                  </a:lnTo>
                  <a:lnTo>
                    <a:pt x="12112" y="525"/>
                  </a:lnTo>
                  <a:lnTo>
                    <a:pt x="12105" y="543"/>
                  </a:lnTo>
                  <a:lnTo>
                    <a:pt x="12096" y="559"/>
                  </a:lnTo>
                  <a:lnTo>
                    <a:pt x="12087" y="575"/>
                  </a:lnTo>
                  <a:lnTo>
                    <a:pt x="12076" y="591"/>
                  </a:lnTo>
                  <a:lnTo>
                    <a:pt x="12066" y="605"/>
                  </a:lnTo>
                  <a:lnTo>
                    <a:pt x="12055" y="620"/>
                  </a:lnTo>
                  <a:lnTo>
                    <a:pt x="12043" y="633"/>
                  </a:lnTo>
                  <a:lnTo>
                    <a:pt x="12030" y="647"/>
                  </a:lnTo>
                  <a:lnTo>
                    <a:pt x="12017" y="659"/>
                  </a:lnTo>
                  <a:lnTo>
                    <a:pt x="12003" y="671"/>
                  </a:lnTo>
                  <a:lnTo>
                    <a:pt x="11988" y="682"/>
                  </a:lnTo>
                  <a:lnTo>
                    <a:pt x="11974" y="692"/>
                  </a:lnTo>
                  <a:lnTo>
                    <a:pt x="11959" y="703"/>
                  </a:lnTo>
                  <a:lnTo>
                    <a:pt x="11942" y="711"/>
                  </a:lnTo>
                  <a:lnTo>
                    <a:pt x="11926" y="720"/>
                  </a:lnTo>
                  <a:lnTo>
                    <a:pt x="11910" y="727"/>
                  </a:lnTo>
                  <a:lnTo>
                    <a:pt x="11892" y="734"/>
                  </a:lnTo>
                  <a:lnTo>
                    <a:pt x="11875" y="739"/>
                  </a:lnTo>
                  <a:lnTo>
                    <a:pt x="11857" y="744"/>
                  </a:lnTo>
                  <a:lnTo>
                    <a:pt x="11839" y="748"/>
                  </a:lnTo>
                  <a:lnTo>
                    <a:pt x="11821" y="753"/>
                  </a:lnTo>
                  <a:lnTo>
                    <a:pt x="11802" y="755"/>
                  </a:lnTo>
                  <a:lnTo>
                    <a:pt x="11784" y="756"/>
                  </a:lnTo>
                  <a:lnTo>
                    <a:pt x="11764" y="757"/>
                  </a:lnTo>
                  <a:lnTo>
                    <a:pt x="385" y="757"/>
                  </a:lnTo>
                  <a:lnTo>
                    <a:pt x="364" y="756"/>
                  </a:lnTo>
                  <a:lnTo>
                    <a:pt x="346" y="755"/>
                  </a:lnTo>
                  <a:lnTo>
                    <a:pt x="326" y="753"/>
                  </a:lnTo>
                  <a:lnTo>
                    <a:pt x="307" y="748"/>
                  </a:lnTo>
                  <a:lnTo>
                    <a:pt x="288" y="744"/>
                  </a:lnTo>
                  <a:lnTo>
                    <a:pt x="270" y="739"/>
                  </a:lnTo>
                  <a:lnTo>
                    <a:pt x="252" y="734"/>
                  </a:lnTo>
                  <a:lnTo>
                    <a:pt x="234" y="727"/>
                  </a:lnTo>
                  <a:lnTo>
                    <a:pt x="218" y="720"/>
                  </a:lnTo>
                  <a:lnTo>
                    <a:pt x="201" y="711"/>
                  </a:lnTo>
                  <a:lnTo>
                    <a:pt x="185" y="703"/>
                  </a:lnTo>
                  <a:lnTo>
                    <a:pt x="170" y="692"/>
                  </a:lnTo>
                  <a:lnTo>
                    <a:pt x="154" y="682"/>
                  </a:lnTo>
                  <a:lnTo>
                    <a:pt x="139" y="671"/>
                  </a:lnTo>
                  <a:lnTo>
                    <a:pt x="126" y="659"/>
                  </a:lnTo>
                  <a:lnTo>
                    <a:pt x="112" y="647"/>
                  </a:lnTo>
                  <a:lnTo>
                    <a:pt x="99" y="633"/>
                  </a:lnTo>
                  <a:lnTo>
                    <a:pt x="87" y="620"/>
                  </a:lnTo>
                  <a:lnTo>
                    <a:pt x="76" y="605"/>
                  </a:lnTo>
                  <a:lnTo>
                    <a:pt x="65" y="591"/>
                  </a:lnTo>
                  <a:lnTo>
                    <a:pt x="55" y="575"/>
                  </a:lnTo>
                  <a:lnTo>
                    <a:pt x="46" y="559"/>
                  </a:lnTo>
                  <a:lnTo>
                    <a:pt x="38" y="543"/>
                  </a:lnTo>
                  <a:lnTo>
                    <a:pt x="30" y="525"/>
                  </a:lnTo>
                  <a:lnTo>
                    <a:pt x="23" y="508"/>
                  </a:lnTo>
                  <a:lnTo>
                    <a:pt x="17" y="491"/>
                  </a:lnTo>
                  <a:lnTo>
                    <a:pt x="12" y="473"/>
                  </a:lnTo>
                  <a:lnTo>
                    <a:pt x="8" y="454"/>
                  </a:lnTo>
                  <a:lnTo>
                    <a:pt x="4" y="435"/>
                  </a:lnTo>
                  <a:lnTo>
                    <a:pt x="2" y="416"/>
                  </a:lnTo>
                  <a:lnTo>
                    <a:pt x="0" y="395"/>
                  </a:lnTo>
                  <a:lnTo>
                    <a:pt x="0" y="376"/>
                  </a:lnTo>
                  <a:lnTo>
                    <a:pt x="0" y="356"/>
                  </a:lnTo>
                  <a:lnTo>
                    <a:pt x="2" y="338"/>
                  </a:lnTo>
                  <a:lnTo>
                    <a:pt x="4" y="320"/>
                  </a:lnTo>
                  <a:lnTo>
                    <a:pt x="8" y="301"/>
                  </a:lnTo>
                  <a:lnTo>
                    <a:pt x="12" y="283"/>
                  </a:lnTo>
                  <a:lnTo>
                    <a:pt x="17" y="266"/>
                  </a:lnTo>
                  <a:lnTo>
                    <a:pt x="23" y="249"/>
                  </a:lnTo>
                  <a:lnTo>
                    <a:pt x="30" y="231"/>
                  </a:lnTo>
                  <a:lnTo>
                    <a:pt x="38" y="215"/>
                  </a:lnTo>
                  <a:lnTo>
                    <a:pt x="46" y="199"/>
                  </a:lnTo>
                  <a:lnTo>
                    <a:pt x="55" y="182"/>
                  </a:lnTo>
                  <a:lnTo>
                    <a:pt x="65" y="168"/>
                  </a:lnTo>
                  <a:lnTo>
                    <a:pt x="76" y="153"/>
                  </a:lnTo>
                  <a:lnTo>
                    <a:pt x="87" y="139"/>
                  </a:lnTo>
                  <a:lnTo>
                    <a:pt x="99" y="125"/>
                  </a:lnTo>
                  <a:lnTo>
                    <a:pt x="112" y="112"/>
                  </a:lnTo>
                  <a:lnTo>
                    <a:pt x="126" y="100"/>
                  </a:lnTo>
                  <a:lnTo>
                    <a:pt x="139" y="88"/>
                  </a:lnTo>
                  <a:lnTo>
                    <a:pt x="154" y="76"/>
                  </a:lnTo>
                  <a:lnTo>
                    <a:pt x="170" y="65"/>
                  </a:lnTo>
                  <a:lnTo>
                    <a:pt x="185" y="56"/>
                  </a:lnTo>
                  <a:lnTo>
                    <a:pt x="201" y="47"/>
                  </a:lnTo>
                  <a:lnTo>
                    <a:pt x="218" y="38"/>
                  </a:lnTo>
                  <a:lnTo>
                    <a:pt x="234" y="31"/>
                  </a:lnTo>
                  <a:lnTo>
                    <a:pt x="252" y="23"/>
                  </a:lnTo>
                  <a:lnTo>
                    <a:pt x="270" y="17"/>
                  </a:lnTo>
                  <a:lnTo>
                    <a:pt x="288" y="12"/>
                  </a:lnTo>
                  <a:lnTo>
                    <a:pt x="307" y="8"/>
                  </a:lnTo>
                  <a:lnTo>
                    <a:pt x="326" y="5"/>
                  </a:lnTo>
                  <a:lnTo>
                    <a:pt x="346" y="2"/>
                  </a:lnTo>
                  <a:lnTo>
                    <a:pt x="364" y="1"/>
                  </a:lnTo>
                  <a:lnTo>
                    <a:pt x="385" y="0"/>
                  </a:lnTo>
                  <a:lnTo>
                    <a:pt x="1176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6" name="Freeform 7"/>
            <p:cNvSpPr>
              <a:spLocks/>
            </p:cNvSpPr>
            <p:nvPr/>
          </p:nvSpPr>
          <p:spPr bwMode="auto">
            <a:xfrm>
              <a:off x="808" y="2716"/>
              <a:ext cx="47" cy="135"/>
            </a:xfrm>
            <a:custGeom>
              <a:avLst/>
              <a:gdLst>
                <a:gd name="T0" fmla="*/ 378 w 1467"/>
                <a:gd name="T1" fmla="*/ 0 h 4195"/>
                <a:gd name="T2" fmla="*/ 338 w 1467"/>
                <a:gd name="T3" fmla="*/ 1 h 4195"/>
                <a:gd name="T4" fmla="*/ 301 w 1467"/>
                <a:gd name="T5" fmla="*/ 7 h 4195"/>
                <a:gd name="T6" fmla="*/ 264 w 1467"/>
                <a:gd name="T7" fmla="*/ 17 h 4195"/>
                <a:gd name="T8" fmla="*/ 229 w 1467"/>
                <a:gd name="T9" fmla="*/ 29 h 4195"/>
                <a:gd name="T10" fmla="*/ 196 w 1467"/>
                <a:gd name="T11" fmla="*/ 45 h 4195"/>
                <a:gd name="T12" fmla="*/ 165 w 1467"/>
                <a:gd name="T13" fmla="*/ 63 h 4195"/>
                <a:gd name="T14" fmla="*/ 136 w 1467"/>
                <a:gd name="T15" fmla="*/ 86 h 4195"/>
                <a:gd name="T16" fmla="*/ 109 w 1467"/>
                <a:gd name="T17" fmla="*/ 109 h 4195"/>
                <a:gd name="T18" fmla="*/ 85 w 1467"/>
                <a:gd name="T19" fmla="*/ 137 h 4195"/>
                <a:gd name="T20" fmla="*/ 63 w 1467"/>
                <a:gd name="T21" fmla="*/ 165 h 4195"/>
                <a:gd name="T22" fmla="*/ 45 w 1467"/>
                <a:gd name="T23" fmla="*/ 197 h 4195"/>
                <a:gd name="T24" fmla="*/ 30 w 1467"/>
                <a:gd name="T25" fmla="*/ 229 h 4195"/>
                <a:gd name="T26" fmla="*/ 16 w 1467"/>
                <a:gd name="T27" fmla="*/ 264 h 4195"/>
                <a:gd name="T28" fmla="*/ 7 w 1467"/>
                <a:gd name="T29" fmla="*/ 301 h 4195"/>
                <a:gd name="T30" fmla="*/ 2 w 1467"/>
                <a:gd name="T31" fmla="*/ 338 h 4195"/>
                <a:gd name="T32" fmla="*/ 0 w 1467"/>
                <a:gd name="T33" fmla="*/ 377 h 4195"/>
                <a:gd name="T34" fmla="*/ 1467 w 1467"/>
                <a:gd name="T35" fmla="*/ 4195 h 4195"/>
                <a:gd name="T36" fmla="*/ 1466 w 1467"/>
                <a:gd name="T37" fmla="*/ 358 h 4195"/>
                <a:gd name="T38" fmla="*/ 1462 w 1467"/>
                <a:gd name="T39" fmla="*/ 319 h 4195"/>
                <a:gd name="T40" fmla="*/ 1455 w 1467"/>
                <a:gd name="T41" fmla="*/ 282 h 4195"/>
                <a:gd name="T42" fmla="*/ 1442 w 1467"/>
                <a:gd name="T43" fmla="*/ 247 h 4195"/>
                <a:gd name="T44" fmla="*/ 1428 w 1467"/>
                <a:gd name="T45" fmla="*/ 212 h 4195"/>
                <a:gd name="T46" fmla="*/ 1411 w 1467"/>
                <a:gd name="T47" fmla="*/ 180 h 4195"/>
                <a:gd name="T48" fmla="*/ 1389 w 1467"/>
                <a:gd name="T49" fmla="*/ 151 h 4195"/>
                <a:gd name="T50" fmla="*/ 1366 w 1467"/>
                <a:gd name="T51" fmla="*/ 122 h 4195"/>
                <a:gd name="T52" fmla="*/ 1340 w 1467"/>
                <a:gd name="T53" fmla="*/ 97 h 4195"/>
                <a:gd name="T54" fmla="*/ 1311 w 1467"/>
                <a:gd name="T55" fmla="*/ 75 h 4195"/>
                <a:gd name="T56" fmla="*/ 1281 w 1467"/>
                <a:gd name="T57" fmla="*/ 54 h 4195"/>
                <a:gd name="T58" fmla="*/ 1249 w 1467"/>
                <a:gd name="T59" fmla="*/ 37 h 4195"/>
                <a:gd name="T60" fmla="*/ 1215 w 1467"/>
                <a:gd name="T61" fmla="*/ 23 h 4195"/>
                <a:gd name="T62" fmla="*/ 1179 w 1467"/>
                <a:gd name="T63" fmla="*/ 11 h 4195"/>
                <a:gd name="T64" fmla="*/ 1144 w 1467"/>
                <a:gd name="T65" fmla="*/ 4 h 4195"/>
                <a:gd name="T66" fmla="*/ 1106 w 1467"/>
                <a:gd name="T67" fmla="*/ 0 h 4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67" h="4195">
                  <a:moveTo>
                    <a:pt x="1086" y="0"/>
                  </a:moveTo>
                  <a:lnTo>
                    <a:pt x="378" y="0"/>
                  </a:lnTo>
                  <a:lnTo>
                    <a:pt x="358" y="0"/>
                  </a:lnTo>
                  <a:lnTo>
                    <a:pt x="338" y="1"/>
                  </a:lnTo>
                  <a:lnTo>
                    <a:pt x="319" y="4"/>
                  </a:lnTo>
                  <a:lnTo>
                    <a:pt x="301" y="7"/>
                  </a:lnTo>
                  <a:lnTo>
                    <a:pt x="282" y="11"/>
                  </a:lnTo>
                  <a:lnTo>
                    <a:pt x="264" y="17"/>
                  </a:lnTo>
                  <a:lnTo>
                    <a:pt x="246" y="23"/>
                  </a:lnTo>
                  <a:lnTo>
                    <a:pt x="229" y="29"/>
                  </a:lnTo>
                  <a:lnTo>
                    <a:pt x="213" y="37"/>
                  </a:lnTo>
                  <a:lnTo>
                    <a:pt x="196" y="45"/>
                  </a:lnTo>
                  <a:lnTo>
                    <a:pt x="180" y="54"/>
                  </a:lnTo>
                  <a:lnTo>
                    <a:pt x="165" y="63"/>
                  </a:lnTo>
                  <a:lnTo>
                    <a:pt x="150" y="75"/>
                  </a:lnTo>
                  <a:lnTo>
                    <a:pt x="136" y="86"/>
                  </a:lnTo>
                  <a:lnTo>
                    <a:pt x="123" y="97"/>
                  </a:lnTo>
                  <a:lnTo>
                    <a:pt x="109" y="109"/>
                  </a:lnTo>
                  <a:lnTo>
                    <a:pt x="97" y="122"/>
                  </a:lnTo>
                  <a:lnTo>
                    <a:pt x="85" y="137"/>
                  </a:lnTo>
                  <a:lnTo>
                    <a:pt x="73" y="151"/>
                  </a:lnTo>
                  <a:lnTo>
                    <a:pt x="63" y="165"/>
                  </a:lnTo>
                  <a:lnTo>
                    <a:pt x="54" y="180"/>
                  </a:lnTo>
                  <a:lnTo>
                    <a:pt x="45" y="197"/>
                  </a:lnTo>
                  <a:lnTo>
                    <a:pt x="37" y="212"/>
                  </a:lnTo>
                  <a:lnTo>
                    <a:pt x="30" y="229"/>
                  </a:lnTo>
                  <a:lnTo>
                    <a:pt x="22" y="247"/>
                  </a:lnTo>
                  <a:lnTo>
                    <a:pt x="16" y="264"/>
                  </a:lnTo>
                  <a:lnTo>
                    <a:pt x="12" y="282"/>
                  </a:lnTo>
                  <a:lnTo>
                    <a:pt x="7" y="301"/>
                  </a:lnTo>
                  <a:lnTo>
                    <a:pt x="4" y="319"/>
                  </a:lnTo>
                  <a:lnTo>
                    <a:pt x="2" y="338"/>
                  </a:lnTo>
                  <a:lnTo>
                    <a:pt x="0" y="358"/>
                  </a:lnTo>
                  <a:lnTo>
                    <a:pt x="0" y="377"/>
                  </a:lnTo>
                  <a:lnTo>
                    <a:pt x="0" y="4195"/>
                  </a:lnTo>
                  <a:lnTo>
                    <a:pt x="1467" y="4195"/>
                  </a:lnTo>
                  <a:lnTo>
                    <a:pt x="1467" y="377"/>
                  </a:lnTo>
                  <a:lnTo>
                    <a:pt x="1466" y="358"/>
                  </a:lnTo>
                  <a:lnTo>
                    <a:pt x="1465" y="338"/>
                  </a:lnTo>
                  <a:lnTo>
                    <a:pt x="1462" y="319"/>
                  </a:lnTo>
                  <a:lnTo>
                    <a:pt x="1459" y="301"/>
                  </a:lnTo>
                  <a:lnTo>
                    <a:pt x="1455" y="282"/>
                  </a:lnTo>
                  <a:lnTo>
                    <a:pt x="1448" y="264"/>
                  </a:lnTo>
                  <a:lnTo>
                    <a:pt x="1442" y="247"/>
                  </a:lnTo>
                  <a:lnTo>
                    <a:pt x="1436" y="229"/>
                  </a:lnTo>
                  <a:lnTo>
                    <a:pt x="1428" y="212"/>
                  </a:lnTo>
                  <a:lnTo>
                    <a:pt x="1420" y="197"/>
                  </a:lnTo>
                  <a:lnTo>
                    <a:pt x="1411" y="180"/>
                  </a:lnTo>
                  <a:lnTo>
                    <a:pt x="1400" y="165"/>
                  </a:lnTo>
                  <a:lnTo>
                    <a:pt x="1389" y="151"/>
                  </a:lnTo>
                  <a:lnTo>
                    <a:pt x="1378" y="137"/>
                  </a:lnTo>
                  <a:lnTo>
                    <a:pt x="1366" y="122"/>
                  </a:lnTo>
                  <a:lnTo>
                    <a:pt x="1353" y="109"/>
                  </a:lnTo>
                  <a:lnTo>
                    <a:pt x="1340" y="97"/>
                  </a:lnTo>
                  <a:lnTo>
                    <a:pt x="1326" y="86"/>
                  </a:lnTo>
                  <a:lnTo>
                    <a:pt x="1311" y="75"/>
                  </a:lnTo>
                  <a:lnTo>
                    <a:pt x="1297" y="63"/>
                  </a:lnTo>
                  <a:lnTo>
                    <a:pt x="1281" y="54"/>
                  </a:lnTo>
                  <a:lnTo>
                    <a:pt x="1265" y="45"/>
                  </a:lnTo>
                  <a:lnTo>
                    <a:pt x="1249" y="37"/>
                  </a:lnTo>
                  <a:lnTo>
                    <a:pt x="1233" y="29"/>
                  </a:lnTo>
                  <a:lnTo>
                    <a:pt x="1215" y="23"/>
                  </a:lnTo>
                  <a:lnTo>
                    <a:pt x="1198" y="17"/>
                  </a:lnTo>
                  <a:lnTo>
                    <a:pt x="1179" y="11"/>
                  </a:lnTo>
                  <a:lnTo>
                    <a:pt x="1161" y="7"/>
                  </a:lnTo>
                  <a:lnTo>
                    <a:pt x="1144" y="4"/>
                  </a:lnTo>
                  <a:lnTo>
                    <a:pt x="1124" y="1"/>
                  </a:lnTo>
                  <a:lnTo>
                    <a:pt x="1106" y="0"/>
                  </a:lnTo>
                  <a:lnTo>
                    <a:pt x="108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7" name="Freeform 8"/>
            <p:cNvSpPr>
              <a:spLocks/>
            </p:cNvSpPr>
            <p:nvPr/>
          </p:nvSpPr>
          <p:spPr bwMode="auto">
            <a:xfrm>
              <a:off x="726" y="2674"/>
              <a:ext cx="47" cy="177"/>
            </a:xfrm>
            <a:custGeom>
              <a:avLst/>
              <a:gdLst>
                <a:gd name="T0" fmla="*/ 383 w 1474"/>
                <a:gd name="T1" fmla="*/ 0 h 5481"/>
                <a:gd name="T2" fmla="*/ 345 w 1474"/>
                <a:gd name="T3" fmla="*/ 2 h 5481"/>
                <a:gd name="T4" fmla="*/ 307 w 1474"/>
                <a:gd name="T5" fmla="*/ 7 h 5481"/>
                <a:gd name="T6" fmla="*/ 270 w 1474"/>
                <a:gd name="T7" fmla="*/ 16 h 5481"/>
                <a:gd name="T8" fmla="*/ 235 w 1474"/>
                <a:gd name="T9" fmla="*/ 30 h 5481"/>
                <a:gd name="T10" fmla="*/ 201 w 1474"/>
                <a:gd name="T11" fmla="*/ 45 h 5481"/>
                <a:gd name="T12" fmla="*/ 170 w 1474"/>
                <a:gd name="T13" fmla="*/ 64 h 5481"/>
                <a:gd name="T14" fmla="*/ 140 w 1474"/>
                <a:gd name="T15" fmla="*/ 86 h 5481"/>
                <a:gd name="T16" fmla="*/ 112 w 1474"/>
                <a:gd name="T17" fmla="*/ 110 h 5481"/>
                <a:gd name="T18" fmla="*/ 88 w 1474"/>
                <a:gd name="T19" fmla="*/ 137 h 5481"/>
                <a:gd name="T20" fmla="*/ 66 w 1474"/>
                <a:gd name="T21" fmla="*/ 165 h 5481"/>
                <a:gd name="T22" fmla="*/ 47 w 1474"/>
                <a:gd name="T23" fmla="*/ 197 h 5481"/>
                <a:gd name="T24" fmla="*/ 30 w 1474"/>
                <a:gd name="T25" fmla="*/ 229 h 5481"/>
                <a:gd name="T26" fmla="*/ 17 w 1474"/>
                <a:gd name="T27" fmla="*/ 264 h 5481"/>
                <a:gd name="T28" fmla="*/ 8 w 1474"/>
                <a:gd name="T29" fmla="*/ 299 h 5481"/>
                <a:gd name="T30" fmla="*/ 2 w 1474"/>
                <a:gd name="T31" fmla="*/ 337 h 5481"/>
                <a:gd name="T32" fmla="*/ 0 w 1474"/>
                <a:gd name="T33" fmla="*/ 376 h 5481"/>
                <a:gd name="T34" fmla="*/ 1474 w 1474"/>
                <a:gd name="T35" fmla="*/ 5481 h 5481"/>
                <a:gd name="T36" fmla="*/ 1473 w 1474"/>
                <a:gd name="T37" fmla="*/ 357 h 5481"/>
                <a:gd name="T38" fmla="*/ 1470 w 1474"/>
                <a:gd name="T39" fmla="*/ 319 h 5481"/>
                <a:gd name="T40" fmla="*/ 1462 w 1474"/>
                <a:gd name="T41" fmla="*/ 282 h 5481"/>
                <a:gd name="T42" fmla="*/ 1450 w 1474"/>
                <a:gd name="T43" fmla="*/ 247 h 5481"/>
                <a:gd name="T44" fmla="*/ 1436 w 1474"/>
                <a:gd name="T45" fmla="*/ 213 h 5481"/>
                <a:gd name="T46" fmla="*/ 1419 w 1474"/>
                <a:gd name="T47" fmla="*/ 180 h 5481"/>
                <a:gd name="T48" fmla="*/ 1398 w 1474"/>
                <a:gd name="T49" fmla="*/ 151 h 5481"/>
                <a:gd name="T50" fmla="*/ 1376 w 1474"/>
                <a:gd name="T51" fmla="*/ 123 h 5481"/>
                <a:gd name="T52" fmla="*/ 1349 w 1474"/>
                <a:gd name="T53" fmla="*/ 97 h 5481"/>
                <a:gd name="T54" fmla="*/ 1320 w 1474"/>
                <a:gd name="T55" fmla="*/ 74 h 5481"/>
                <a:gd name="T56" fmla="*/ 1291 w 1474"/>
                <a:gd name="T57" fmla="*/ 54 h 5481"/>
                <a:gd name="T58" fmla="*/ 1258 w 1474"/>
                <a:gd name="T59" fmla="*/ 37 h 5481"/>
                <a:gd name="T60" fmla="*/ 1223 w 1474"/>
                <a:gd name="T61" fmla="*/ 23 h 5481"/>
                <a:gd name="T62" fmla="*/ 1186 w 1474"/>
                <a:gd name="T63" fmla="*/ 11 h 5481"/>
                <a:gd name="T64" fmla="*/ 1150 w 1474"/>
                <a:gd name="T65" fmla="*/ 4 h 5481"/>
                <a:gd name="T66" fmla="*/ 1110 w 1474"/>
                <a:gd name="T67" fmla="*/ 0 h 5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74" h="5481">
                  <a:moveTo>
                    <a:pt x="1090" y="0"/>
                  </a:moveTo>
                  <a:lnTo>
                    <a:pt x="383" y="0"/>
                  </a:lnTo>
                  <a:lnTo>
                    <a:pt x="364" y="0"/>
                  </a:lnTo>
                  <a:lnTo>
                    <a:pt x="345" y="2"/>
                  </a:lnTo>
                  <a:lnTo>
                    <a:pt x="325" y="4"/>
                  </a:lnTo>
                  <a:lnTo>
                    <a:pt x="307" y="7"/>
                  </a:lnTo>
                  <a:lnTo>
                    <a:pt x="288" y="11"/>
                  </a:lnTo>
                  <a:lnTo>
                    <a:pt x="270" y="16"/>
                  </a:lnTo>
                  <a:lnTo>
                    <a:pt x="252" y="23"/>
                  </a:lnTo>
                  <a:lnTo>
                    <a:pt x="235" y="30"/>
                  </a:lnTo>
                  <a:lnTo>
                    <a:pt x="218" y="37"/>
                  </a:lnTo>
                  <a:lnTo>
                    <a:pt x="201" y="45"/>
                  </a:lnTo>
                  <a:lnTo>
                    <a:pt x="185" y="54"/>
                  </a:lnTo>
                  <a:lnTo>
                    <a:pt x="170" y="64"/>
                  </a:lnTo>
                  <a:lnTo>
                    <a:pt x="154" y="74"/>
                  </a:lnTo>
                  <a:lnTo>
                    <a:pt x="140" y="86"/>
                  </a:lnTo>
                  <a:lnTo>
                    <a:pt x="126" y="97"/>
                  </a:lnTo>
                  <a:lnTo>
                    <a:pt x="112" y="110"/>
                  </a:lnTo>
                  <a:lnTo>
                    <a:pt x="100" y="123"/>
                  </a:lnTo>
                  <a:lnTo>
                    <a:pt x="88" y="137"/>
                  </a:lnTo>
                  <a:lnTo>
                    <a:pt x="77" y="151"/>
                  </a:lnTo>
                  <a:lnTo>
                    <a:pt x="66" y="165"/>
                  </a:lnTo>
                  <a:lnTo>
                    <a:pt x="56" y="180"/>
                  </a:lnTo>
                  <a:lnTo>
                    <a:pt x="47" y="197"/>
                  </a:lnTo>
                  <a:lnTo>
                    <a:pt x="38" y="213"/>
                  </a:lnTo>
                  <a:lnTo>
                    <a:pt x="30" y="229"/>
                  </a:lnTo>
                  <a:lnTo>
                    <a:pt x="23" y="247"/>
                  </a:lnTo>
                  <a:lnTo>
                    <a:pt x="17" y="264"/>
                  </a:lnTo>
                  <a:lnTo>
                    <a:pt x="12" y="282"/>
                  </a:lnTo>
                  <a:lnTo>
                    <a:pt x="8" y="299"/>
                  </a:lnTo>
                  <a:lnTo>
                    <a:pt x="5" y="319"/>
                  </a:lnTo>
                  <a:lnTo>
                    <a:pt x="2" y="337"/>
                  </a:lnTo>
                  <a:lnTo>
                    <a:pt x="1" y="357"/>
                  </a:lnTo>
                  <a:lnTo>
                    <a:pt x="0" y="376"/>
                  </a:lnTo>
                  <a:lnTo>
                    <a:pt x="0" y="5481"/>
                  </a:lnTo>
                  <a:lnTo>
                    <a:pt x="1474" y="5481"/>
                  </a:lnTo>
                  <a:lnTo>
                    <a:pt x="1474" y="376"/>
                  </a:lnTo>
                  <a:lnTo>
                    <a:pt x="1473" y="357"/>
                  </a:lnTo>
                  <a:lnTo>
                    <a:pt x="1472" y="337"/>
                  </a:lnTo>
                  <a:lnTo>
                    <a:pt x="1470" y="319"/>
                  </a:lnTo>
                  <a:lnTo>
                    <a:pt x="1466" y="299"/>
                  </a:lnTo>
                  <a:lnTo>
                    <a:pt x="1462" y="282"/>
                  </a:lnTo>
                  <a:lnTo>
                    <a:pt x="1457" y="264"/>
                  </a:lnTo>
                  <a:lnTo>
                    <a:pt x="1450" y="247"/>
                  </a:lnTo>
                  <a:lnTo>
                    <a:pt x="1444" y="229"/>
                  </a:lnTo>
                  <a:lnTo>
                    <a:pt x="1436" y="213"/>
                  </a:lnTo>
                  <a:lnTo>
                    <a:pt x="1428" y="197"/>
                  </a:lnTo>
                  <a:lnTo>
                    <a:pt x="1419" y="180"/>
                  </a:lnTo>
                  <a:lnTo>
                    <a:pt x="1408" y="165"/>
                  </a:lnTo>
                  <a:lnTo>
                    <a:pt x="1398" y="151"/>
                  </a:lnTo>
                  <a:lnTo>
                    <a:pt x="1387" y="137"/>
                  </a:lnTo>
                  <a:lnTo>
                    <a:pt x="1376" y="123"/>
                  </a:lnTo>
                  <a:lnTo>
                    <a:pt x="1362" y="110"/>
                  </a:lnTo>
                  <a:lnTo>
                    <a:pt x="1349" y="97"/>
                  </a:lnTo>
                  <a:lnTo>
                    <a:pt x="1336" y="86"/>
                  </a:lnTo>
                  <a:lnTo>
                    <a:pt x="1320" y="74"/>
                  </a:lnTo>
                  <a:lnTo>
                    <a:pt x="1306" y="64"/>
                  </a:lnTo>
                  <a:lnTo>
                    <a:pt x="1291" y="54"/>
                  </a:lnTo>
                  <a:lnTo>
                    <a:pt x="1274" y="45"/>
                  </a:lnTo>
                  <a:lnTo>
                    <a:pt x="1258" y="37"/>
                  </a:lnTo>
                  <a:lnTo>
                    <a:pt x="1241" y="30"/>
                  </a:lnTo>
                  <a:lnTo>
                    <a:pt x="1223" y="23"/>
                  </a:lnTo>
                  <a:lnTo>
                    <a:pt x="1206" y="16"/>
                  </a:lnTo>
                  <a:lnTo>
                    <a:pt x="1186" y="11"/>
                  </a:lnTo>
                  <a:lnTo>
                    <a:pt x="1168" y="7"/>
                  </a:lnTo>
                  <a:lnTo>
                    <a:pt x="1150" y="4"/>
                  </a:lnTo>
                  <a:lnTo>
                    <a:pt x="1130" y="2"/>
                  </a:lnTo>
                  <a:lnTo>
                    <a:pt x="1110" y="0"/>
                  </a:lnTo>
                  <a:lnTo>
                    <a:pt x="109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8" name="Freeform 9"/>
            <p:cNvSpPr>
              <a:spLocks/>
            </p:cNvSpPr>
            <p:nvPr/>
          </p:nvSpPr>
          <p:spPr bwMode="auto">
            <a:xfrm>
              <a:off x="889" y="2646"/>
              <a:ext cx="48" cy="205"/>
            </a:xfrm>
            <a:custGeom>
              <a:avLst/>
              <a:gdLst>
                <a:gd name="T0" fmla="*/ 381 w 1473"/>
                <a:gd name="T1" fmla="*/ 0 h 6365"/>
                <a:gd name="T2" fmla="*/ 342 w 1473"/>
                <a:gd name="T3" fmla="*/ 2 h 6365"/>
                <a:gd name="T4" fmla="*/ 306 w 1473"/>
                <a:gd name="T5" fmla="*/ 8 h 6365"/>
                <a:gd name="T6" fmla="*/ 270 w 1473"/>
                <a:gd name="T7" fmla="*/ 18 h 6365"/>
                <a:gd name="T8" fmla="*/ 235 w 1473"/>
                <a:gd name="T9" fmla="*/ 30 h 6365"/>
                <a:gd name="T10" fmla="*/ 201 w 1473"/>
                <a:gd name="T11" fmla="*/ 45 h 6365"/>
                <a:gd name="T12" fmla="*/ 170 w 1473"/>
                <a:gd name="T13" fmla="*/ 64 h 6365"/>
                <a:gd name="T14" fmla="*/ 141 w 1473"/>
                <a:gd name="T15" fmla="*/ 86 h 6365"/>
                <a:gd name="T16" fmla="*/ 113 w 1473"/>
                <a:gd name="T17" fmla="*/ 110 h 6365"/>
                <a:gd name="T18" fmla="*/ 89 w 1473"/>
                <a:gd name="T19" fmla="*/ 137 h 6365"/>
                <a:gd name="T20" fmla="*/ 66 w 1473"/>
                <a:gd name="T21" fmla="*/ 165 h 6365"/>
                <a:gd name="T22" fmla="*/ 47 w 1473"/>
                <a:gd name="T23" fmla="*/ 196 h 6365"/>
                <a:gd name="T24" fmla="*/ 30 w 1473"/>
                <a:gd name="T25" fmla="*/ 229 h 6365"/>
                <a:gd name="T26" fmla="*/ 17 w 1473"/>
                <a:gd name="T27" fmla="*/ 264 h 6365"/>
                <a:gd name="T28" fmla="*/ 8 w 1473"/>
                <a:gd name="T29" fmla="*/ 300 h 6365"/>
                <a:gd name="T30" fmla="*/ 2 w 1473"/>
                <a:gd name="T31" fmla="*/ 337 h 6365"/>
                <a:gd name="T32" fmla="*/ 0 w 1473"/>
                <a:gd name="T33" fmla="*/ 376 h 6365"/>
                <a:gd name="T34" fmla="*/ 1473 w 1473"/>
                <a:gd name="T35" fmla="*/ 6365 h 6365"/>
                <a:gd name="T36" fmla="*/ 1473 w 1473"/>
                <a:gd name="T37" fmla="*/ 357 h 6365"/>
                <a:gd name="T38" fmla="*/ 1469 w 1473"/>
                <a:gd name="T39" fmla="*/ 318 h 6365"/>
                <a:gd name="T40" fmla="*/ 1460 w 1473"/>
                <a:gd name="T41" fmla="*/ 281 h 6365"/>
                <a:gd name="T42" fmla="*/ 1449 w 1473"/>
                <a:gd name="T43" fmla="*/ 247 h 6365"/>
                <a:gd name="T44" fmla="*/ 1435 w 1473"/>
                <a:gd name="T45" fmla="*/ 212 h 6365"/>
                <a:gd name="T46" fmla="*/ 1418 w 1473"/>
                <a:gd name="T47" fmla="*/ 180 h 6365"/>
                <a:gd name="T48" fmla="*/ 1396 w 1473"/>
                <a:gd name="T49" fmla="*/ 151 h 6365"/>
                <a:gd name="T50" fmla="*/ 1374 w 1473"/>
                <a:gd name="T51" fmla="*/ 122 h 6365"/>
                <a:gd name="T52" fmla="*/ 1347 w 1473"/>
                <a:gd name="T53" fmla="*/ 97 h 6365"/>
                <a:gd name="T54" fmla="*/ 1318 w 1473"/>
                <a:gd name="T55" fmla="*/ 75 h 6365"/>
                <a:gd name="T56" fmla="*/ 1289 w 1473"/>
                <a:gd name="T57" fmla="*/ 54 h 6365"/>
                <a:gd name="T58" fmla="*/ 1255 w 1473"/>
                <a:gd name="T59" fmla="*/ 37 h 6365"/>
                <a:gd name="T60" fmla="*/ 1221 w 1473"/>
                <a:gd name="T61" fmla="*/ 24 h 6365"/>
                <a:gd name="T62" fmla="*/ 1185 w 1473"/>
                <a:gd name="T63" fmla="*/ 12 h 6365"/>
                <a:gd name="T64" fmla="*/ 1147 w 1473"/>
                <a:gd name="T65" fmla="*/ 5 h 6365"/>
                <a:gd name="T66" fmla="*/ 1109 w 1473"/>
                <a:gd name="T67" fmla="*/ 1 h 63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73" h="6365">
                  <a:moveTo>
                    <a:pt x="1089" y="0"/>
                  </a:moveTo>
                  <a:lnTo>
                    <a:pt x="381" y="0"/>
                  </a:lnTo>
                  <a:lnTo>
                    <a:pt x="362" y="1"/>
                  </a:lnTo>
                  <a:lnTo>
                    <a:pt x="342" y="2"/>
                  </a:lnTo>
                  <a:lnTo>
                    <a:pt x="324" y="5"/>
                  </a:lnTo>
                  <a:lnTo>
                    <a:pt x="306" y="8"/>
                  </a:lnTo>
                  <a:lnTo>
                    <a:pt x="287" y="12"/>
                  </a:lnTo>
                  <a:lnTo>
                    <a:pt x="270" y="18"/>
                  </a:lnTo>
                  <a:lnTo>
                    <a:pt x="251" y="24"/>
                  </a:lnTo>
                  <a:lnTo>
                    <a:pt x="235" y="30"/>
                  </a:lnTo>
                  <a:lnTo>
                    <a:pt x="218" y="37"/>
                  </a:lnTo>
                  <a:lnTo>
                    <a:pt x="201" y="45"/>
                  </a:lnTo>
                  <a:lnTo>
                    <a:pt x="186" y="54"/>
                  </a:lnTo>
                  <a:lnTo>
                    <a:pt x="170" y="64"/>
                  </a:lnTo>
                  <a:lnTo>
                    <a:pt x="155" y="75"/>
                  </a:lnTo>
                  <a:lnTo>
                    <a:pt x="141" y="86"/>
                  </a:lnTo>
                  <a:lnTo>
                    <a:pt x="127" y="97"/>
                  </a:lnTo>
                  <a:lnTo>
                    <a:pt x="113" y="110"/>
                  </a:lnTo>
                  <a:lnTo>
                    <a:pt x="101" y="122"/>
                  </a:lnTo>
                  <a:lnTo>
                    <a:pt x="89" y="137"/>
                  </a:lnTo>
                  <a:lnTo>
                    <a:pt x="76" y="151"/>
                  </a:lnTo>
                  <a:lnTo>
                    <a:pt x="66" y="165"/>
                  </a:lnTo>
                  <a:lnTo>
                    <a:pt x="56" y="180"/>
                  </a:lnTo>
                  <a:lnTo>
                    <a:pt x="47" y="196"/>
                  </a:lnTo>
                  <a:lnTo>
                    <a:pt x="39" y="212"/>
                  </a:lnTo>
                  <a:lnTo>
                    <a:pt x="30" y="229"/>
                  </a:lnTo>
                  <a:lnTo>
                    <a:pt x="23" y="247"/>
                  </a:lnTo>
                  <a:lnTo>
                    <a:pt x="17" y="264"/>
                  </a:lnTo>
                  <a:lnTo>
                    <a:pt x="12" y="281"/>
                  </a:lnTo>
                  <a:lnTo>
                    <a:pt x="8" y="300"/>
                  </a:lnTo>
                  <a:lnTo>
                    <a:pt x="5" y="318"/>
                  </a:lnTo>
                  <a:lnTo>
                    <a:pt x="2" y="337"/>
                  </a:lnTo>
                  <a:lnTo>
                    <a:pt x="1" y="357"/>
                  </a:lnTo>
                  <a:lnTo>
                    <a:pt x="0" y="376"/>
                  </a:lnTo>
                  <a:lnTo>
                    <a:pt x="0" y="6365"/>
                  </a:lnTo>
                  <a:lnTo>
                    <a:pt x="1473" y="6365"/>
                  </a:lnTo>
                  <a:lnTo>
                    <a:pt x="1473" y="376"/>
                  </a:lnTo>
                  <a:lnTo>
                    <a:pt x="1473" y="357"/>
                  </a:lnTo>
                  <a:lnTo>
                    <a:pt x="1471" y="337"/>
                  </a:lnTo>
                  <a:lnTo>
                    <a:pt x="1469" y="318"/>
                  </a:lnTo>
                  <a:lnTo>
                    <a:pt x="1465" y="300"/>
                  </a:lnTo>
                  <a:lnTo>
                    <a:pt x="1460" y="281"/>
                  </a:lnTo>
                  <a:lnTo>
                    <a:pt x="1455" y="264"/>
                  </a:lnTo>
                  <a:lnTo>
                    <a:pt x="1449" y="247"/>
                  </a:lnTo>
                  <a:lnTo>
                    <a:pt x="1443" y="229"/>
                  </a:lnTo>
                  <a:lnTo>
                    <a:pt x="1435" y="212"/>
                  </a:lnTo>
                  <a:lnTo>
                    <a:pt x="1427" y="196"/>
                  </a:lnTo>
                  <a:lnTo>
                    <a:pt x="1418" y="180"/>
                  </a:lnTo>
                  <a:lnTo>
                    <a:pt x="1407" y="165"/>
                  </a:lnTo>
                  <a:lnTo>
                    <a:pt x="1396" y="151"/>
                  </a:lnTo>
                  <a:lnTo>
                    <a:pt x="1385" y="137"/>
                  </a:lnTo>
                  <a:lnTo>
                    <a:pt x="1374" y="122"/>
                  </a:lnTo>
                  <a:lnTo>
                    <a:pt x="1360" y="110"/>
                  </a:lnTo>
                  <a:lnTo>
                    <a:pt x="1347" y="97"/>
                  </a:lnTo>
                  <a:lnTo>
                    <a:pt x="1333" y="86"/>
                  </a:lnTo>
                  <a:lnTo>
                    <a:pt x="1318" y="75"/>
                  </a:lnTo>
                  <a:lnTo>
                    <a:pt x="1304" y="64"/>
                  </a:lnTo>
                  <a:lnTo>
                    <a:pt x="1289" y="54"/>
                  </a:lnTo>
                  <a:lnTo>
                    <a:pt x="1272" y="45"/>
                  </a:lnTo>
                  <a:lnTo>
                    <a:pt x="1255" y="37"/>
                  </a:lnTo>
                  <a:lnTo>
                    <a:pt x="1239" y="30"/>
                  </a:lnTo>
                  <a:lnTo>
                    <a:pt x="1221" y="24"/>
                  </a:lnTo>
                  <a:lnTo>
                    <a:pt x="1204" y="18"/>
                  </a:lnTo>
                  <a:lnTo>
                    <a:pt x="1185" y="12"/>
                  </a:lnTo>
                  <a:lnTo>
                    <a:pt x="1167" y="8"/>
                  </a:lnTo>
                  <a:lnTo>
                    <a:pt x="1147" y="5"/>
                  </a:lnTo>
                  <a:lnTo>
                    <a:pt x="1128" y="2"/>
                  </a:lnTo>
                  <a:lnTo>
                    <a:pt x="1109" y="1"/>
                  </a:lnTo>
                  <a:lnTo>
                    <a:pt x="1089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69" name="Freeform 10"/>
            <p:cNvSpPr>
              <a:spLocks/>
            </p:cNvSpPr>
            <p:nvPr/>
          </p:nvSpPr>
          <p:spPr bwMode="auto">
            <a:xfrm>
              <a:off x="644" y="2759"/>
              <a:ext cx="48" cy="92"/>
            </a:xfrm>
            <a:custGeom>
              <a:avLst/>
              <a:gdLst>
                <a:gd name="T0" fmla="*/ 380 w 1469"/>
                <a:gd name="T1" fmla="*/ 0 h 2847"/>
                <a:gd name="T2" fmla="*/ 341 w 1469"/>
                <a:gd name="T3" fmla="*/ 3 h 2847"/>
                <a:gd name="T4" fmla="*/ 303 w 1469"/>
                <a:gd name="T5" fmla="*/ 9 h 2847"/>
                <a:gd name="T6" fmla="*/ 266 w 1469"/>
                <a:gd name="T7" fmla="*/ 17 h 2847"/>
                <a:gd name="T8" fmla="*/ 231 w 1469"/>
                <a:gd name="T9" fmla="*/ 29 h 2847"/>
                <a:gd name="T10" fmla="*/ 197 w 1469"/>
                <a:gd name="T11" fmla="*/ 45 h 2847"/>
                <a:gd name="T12" fmla="*/ 167 w 1469"/>
                <a:gd name="T13" fmla="*/ 64 h 2847"/>
                <a:gd name="T14" fmla="*/ 137 w 1469"/>
                <a:gd name="T15" fmla="*/ 85 h 2847"/>
                <a:gd name="T16" fmla="*/ 110 w 1469"/>
                <a:gd name="T17" fmla="*/ 108 h 2847"/>
                <a:gd name="T18" fmla="*/ 86 w 1469"/>
                <a:gd name="T19" fmla="*/ 135 h 2847"/>
                <a:gd name="T20" fmla="*/ 64 w 1469"/>
                <a:gd name="T21" fmla="*/ 163 h 2847"/>
                <a:gd name="T22" fmla="*/ 46 w 1469"/>
                <a:gd name="T23" fmla="*/ 194 h 2847"/>
                <a:gd name="T24" fmla="*/ 30 w 1469"/>
                <a:gd name="T25" fmla="*/ 227 h 2847"/>
                <a:gd name="T26" fmla="*/ 17 w 1469"/>
                <a:gd name="T27" fmla="*/ 260 h 2847"/>
                <a:gd name="T28" fmla="*/ 8 w 1469"/>
                <a:gd name="T29" fmla="*/ 296 h 2847"/>
                <a:gd name="T30" fmla="*/ 2 w 1469"/>
                <a:gd name="T31" fmla="*/ 333 h 2847"/>
                <a:gd name="T32" fmla="*/ 0 w 1469"/>
                <a:gd name="T33" fmla="*/ 372 h 2847"/>
                <a:gd name="T34" fmla="*/ 1469 w 1469"/>
                <a:gd name="T35" fmla="*/ 2847 h 2847"/>
                <a:gd name="T36" fmla="*/ 1469 w 1469"/>
                <a:gd name="T37" fmla="*/ 353 h 2847"/>
                <a:gd name="T38" fmla="*/ 1465 w 1469"/>
                <a:gd name="T39" fmla="*/ 315 h 2847"/>
                <a:gd name="T40" fmla="*/ 1458 w 1469"/>
                <a:gd name="T41" fmla="*/ 278 h 2847"/>
                <a:gd name="T42" fmla="*/ 1446 w 1469"/>
                <a:gd name="T43" fmla="*/ 243 h 2847"/>
                <a:gd name="T44" fmla="*/ 1432 w 1469"/>
                <a:gd name="T45" fmla="*/ 209 h 2847"/>
                <a:gd name="T46" fmla="*/ 1414 w 1469"/>
                <a:gd name="T47" fmla="*/ 178 h 2847"/>
                <a:gd name="T48" fmla="*/ 1393 w 1469"/>
                <a:gd name="T49" fmla="*/ 148 h 2847"/>
                <a:gd name="T50" fmla="*/ 1370 w 1469"/>
                <a:gd name="T51" fmla="*/ 121 h 2847"/>
                <a:gd name="T52" fmla="*/ 1343 w 1469"/>
                <a:gd name="T53" fmla="*/ 96 h 2847"/>
                <a:gd name="T54" fmla="*/ 1315 w 1469"/>
                <a:gd name="T55" fmla="*/ 74 h 2847"/>
                <a:gd name="T56" fmla="*/ 1284 w 1469"/>
                <a:gd name="T57" fmla="*/ 53 h 2847"/>
                <a:gd name="T58" fmla="*/ 1251 w 1469"/>
                <a:gd name="T59" fmla="*/ 37 h 2847"/>
                <a:gd name="T60" fmla="*/ 1216 w 1469"/>
                <a:gd name="T61" fmla="*/ 23 h 2847"/>
                <a:gd name="T62" fmla="*/ 1181 w 1469"/>
                <a:gd name="T63" fmla="*/ 13 h 2847"/>
                <a:gd name="T64" fmla="*/ 1142 w 1469"/>
                <a:gd name="T65" fmla="*/ 5 h 2847"/>
                <a:gd name="T66" fmla="*/ 1103 w 1469"/>
                <a:gd name="T67" fmla="*/ 1 h 2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469" h="2847">
                  <a:moveTo>
                    <a:pt x="1083" y="0"/>
                  </a:moveTo>
                  <a:lnTo>
                    <a:pt x="380" y="0"/>
                  </a:lnTo>
                  <a:lnTo>
                    <a:pt x="360" y="1"/>
                  </a:lnTo>
                  <a:lnTo>
                    <a:pt x="341" y="3"/>
                  </a:lnTo>
                  <a:lnTo>
                    <a:pt x="321" y="5"/>
                  </a:lnTo>
                  <a:lnTo>
                    <a:pt x="303" y="9"/>
                  </a:lnTo>
                  <a:lnTo>
                    <a:pt x="284" y="13"/>
                  </a:lnTo>
                  <a:lnTo>
                    <a:pt x="266" y="17"/>
                  </a:lnTo>
                  <a:lnTo>
                    <a:pt x="249" y="23"/>
                  </a:lnTo>
                  <a:lnTo>
                    <a:pt x="231" y="29"/>
                  </a:lnTo>
                  <a:lnTo>
                    <a:pt x="215" y="37"/>
                  </a:lnTo>
                  <a:lnTo>
                    <a:pt x="197" y="45"/>
                  </a:lnTo>
                  <a:lnTo>
                    <a:pt x="182" y="53"/>
                  </a:lnTo>
                  <a:lnTo>
                    <a:pt x="167" y="64"/>
                  </a:lnTo>
                  <a:lnTo>
                    <a:pt x="151" y="74"/>
                  </a:lnTo>
                  <a:lnTo>
                    <a:pt x="137" y="85"/>
                  </a:lnTo>
                  <a:lnTo>
                    <a:pt x="124" y="96"/>
                  </a:lnTo>
                  <a:lnTo>
                    <a:pt x="110" y="108"/>
                  </a:lnTo>
                  <a:lnTo>
                    <a:pt x="98" y="121"/>
                  </a:lnTo>
                  <a:lnTo>
                    <a:pt x="86" y="135"/>
                  </a:lnTo>
                  <a:lnTo>
                    <a:pt x="75" y="148"/>
                  </a:lnTo>
                  <a:lnTo>
                    <a:pt x="64" y="163"/>
                  </a:lnTo>
                  <a:lnTo>
                    <a:pt x="54" y="178"/>
                  </a:lnTo>
                  <a:lnTo>
                    <a:pt x="46" y="194"/>
                  </a:lnTo>
                  <a:lnTo>
                    <a:pt x="37" y="209"/>
                  </a:lnTo>
                  <a:lnTo>
                    <a:pt x="30" y="227"/>
                  </a:lnTo>
                  <a:lnTo>
                    <a:pt x="22" y="243"/>
                  </a:lnTo>
                  <a:lnTo>
                    <a:pt x="17" y="260"/>
                  </a:lnTo>
                  <a:lnTo>
                    <a:pt x="12" y="278"/>
                  </a:lnTo>
                  <a:lnTo>
                    <a:pt x="8" y="296"/>
                  </a:lnTo>
                  <a:lnTo>
                    <a:pt x="4" y="315"/>
                  </a:lnTo>
                  <a:lnTo>
                    <a:pt x="2" y="333"/>
                  </a:lnTo>
                  <a:lnTo>
                    <a:pt x="1" y="353"/>
                  </a:lnTo>
                  <a:lnTo>
                    <a:pt x="0" y="372"/>
                  </a:lnTo>
                  <a:lnTo>
                    <a:pt x="0" y="2847"/>
                  </a:lnTo>
                  <a:lnTo>
                    <a:pt x="1469" y="2847"/>
                  </a:lnTo>
                  <a:lnTo>
                    <a:pt x="1469" y="372"/>
                  </a:lnTo>
                  <a:lnTo>
                    <a:pt x="1469" y="353"/>
                  </a:lnTo>
                  <a:lnTo>
                    <a:pt x="1468" y="333"/>
                  </a:lnTo>
                  <a:lnTo>
                    <a:pt x="1465" y="315"/>
                  </a:lnTo>
                  <a:lnTo>
                    <a:pt x="1462" y="296"/>
                  </a:lnTo>
                  <a:lnTo>
                    <a:pt x="1458" y="278"/>
                  </a:lnTo>
                  <a:lnTo>
                    <a:pt x="1453" y="260"/>
                  </a:lnTo>
                  <a:lnTo>
                    <a:pt x="1446" y="243"/>
                  </a:lnTo>
                  <a:lnTo>
                    <a:pt x="1439" y="227"/>
                  </a:lnTo>
                  <a:lnTo>
                    <a:pt x="1432" y="209"/>
                  </a:lnTo>
                  <a:lnTo>
                    <a:pt x="1423" y="194"/>
                  </a:lnTo>
                  <a:lnTo>
                    <a:pt x="1414" y="178"/>
                  </a:lnTo>
                  <a:lnTo>
                    <a:pt x="1404" y="163"/>
                  </a:lnTo>
                  <a:lnTo>
                    <a:pt x="1393" y="148"/>
                  </a:lnTo>
                  <a:lnTo>
                    <a:pt x="1381" y="135"/>
                  </a:lnTo>
                  <a:lnTo>
                    <a:pt x="1370" y="121"/>
                  </a:lnTo>
                  <a:lnTo>
                    <a:pt x="1356" y="108"/>
                  </a:lnTo>
                  <a:lnTo>
                    <a:pt x="1343" y="96"/>
                  </a:lnTo>
                  <a:lnTo>
                    <a:pt x="1330" y="85"/>
                  </a:lnTo>
                  <a:lnTo>
                    <a:pt x="1315" y="74"/>
                  </a:lnTo>
                  <a:lnTo>
                    <a:pt x="1299" y="64"/>
                  </a:lnTo>
                  <a:lnTo>
                    <a:pt x="1284" y="53"/>
                  </a:lnTo>
                  <a:lnTo>
                    <a:pt x="1267" y="45"/>
                  </a:lnTo>
                  <a:lnTo>
                    <a:pt x="1251" y="37"/>
                  </a:lnTo>
                  <a:lnTo>
                    <a:pt x="1234" y="29"/>
                  </a:lnTo>
                  <a:lnTo>
                    <a:pt x="1216" y="23"/>
                  </a:lnTo>
                  <a:lnTo>
                    <a:pt x="1198" y="17"/>
                  </a:lnTo>
                  <a:lnTo>
                    <a:pt x="1181" y="13"/>
                  </a:lnTo>
                  <a:lnTo>
                    <a:pt x="1161" y="9"/>
                  </a:lnTo>
                  <a:lnTo>
                    <a:pt x="1142" y="5"/>
                  </a:lnTo>
                  <a:lnTo>
                    <a:pt x="1123" y="3"/>
                  </a:lnTo>
                  <a:lnTo>
                    <a:pt x="1103" y="1"/>
                  </a:lnTo>
                  <a:lnTo>
                    <a:pt x="1083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0" name="Freeform 11"/>
            <p:cNvSpPr>
              <a:spLocks/>
            </p:cNvSpPr>
            <p:nvPr/>
          </p:nvSpPr>
          <p:spPr bwMode="auto">
            <a:xfrm>
              <a:off x="646" y="2604"/>
              <a:ext cx="101" cy="110"/>
            </a:xfrm>
            <a:custGeom>
              <a:avLst/>
              <a:gdLst>
                <a:gd name="T0" fmla="*/ 3130 w 3130"/>
                <a:gd name="T1" fmla="*/ 513 h 3404"/>
                <a:gd name="T2" fmla="*/ 588 w 3130"/>
                <a:gd name="T3" fmla="*/ 3404 h 3404"/>
                <a:gd name="T4" fmla="*/ 0 w 3130"/>
                <a:gd name="T5" fmla="*/ 2893 h 3404"/>
                <a:gd name="T6" fmla="*/ 2540 w 3130"/>
                <a:gd name="T7" fmla="*/ 0 h 3404"/>
                <a:gd name="T8" fmla="*/ 3130 w 3130"/>
                <a:gd name="T9" fmla="*/ 513 h 34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30" h="3404">
                  <a:moveTo>
                    <a:pt x="3130" y="513"/>
                  </a:moveTo>
                  <a:lnTo>
                    <a:pt x="588" y="3404"/>
                  </a:lnTo>
                  <a:lnTo>
                    <a:pt x="0" y="2893"/>
                  </a:lnTo>
                  <a:lnTo>
                    <a:pt x="2540" y="0"/>
                  </a:lnTo>
                  <a:lnTo>
                    <a:pt x="3130" y="5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1" name="Freeform 12"/>
            <p:cNvSpPr>
              <a:spLocks/>
            </p:cNvSpPr>
            <p:nvPr/>
          </p:nvSpPr>
          <p:spPr bwMode="auto">
            <a:xfrm>
              <a:off x="727" y="2586"/>
              <a:ext cx="123" cy="112"/>
            </a:xfrm>
            <a:custGeom>
              <a:avLst/>
              <a:gdLst>
                <a:gd name="T0" fmla="*/ 3286 w 3803"/>
                <a:gd name="T1" fmla="*/ 3451 h 3451"/>
                <a:gd name="T2" fmla="*/ 0 w 3803"/>
                <a:gd name="T3" fmla="*/ 585 h 3451"/>
                <a:gd name="T4" fmla="*/ 520 w 3803"/>
                <a:gd name="T5" fmla="*/ 0 h 3451"/>
                <a:gd name="T6" fmla="*/ 3803 w 3803"/>
                <a:gd name="T7" fmla="*/ 2863 h 3451"/>
                <a:gd name="T8" fmla="*/ 3286 w 3803"/>
                <a:gd name="T9" fmla="*/ 3451 h 34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03" h="3451">
                  <a:moveTo>
                    <a:pt x="3286" y="3451"/>
                  </a:moveTo>
                  <a:lnTo>
                    <a:pt x="0" y="585"/>
                  </a:lnTo>
                  <a:lnTo>
                    <a:pt x="520" y="0"/>
                  </a:lnTo>
                  <a:lnTo>
                    <a:pt x="3803" y="2863"/>
                  </a:lnTo>
                  <a:lnTo>
                    <a:pt x="3286" y="34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2" name="Freeform 13"/>
            <p:cNvSpPr>
              <a:spLocks/>
            </p:cNvSpPr>
            <p:nvPr/>
          </p:nvSpPr>
          <p:spPr bwMode="auto">
            <a:xfrm>
              <a:off x="814" y="2578"/>
              <a:ext cx="110" cy="119"/>
            </a:xfrm>
            <a:custGeom>
              <a:avLst/>
              <a:gdLst>
                <a:gd name="T0" fmla="*/ 3392 w 3392"/>
                <a:gd name="T1" fmla="*/ 509 h 3697"/>
                <a:gd name="T2" fmla="*/ 588 w 3392"/>
                <a:gd name="T3" fmla="*/ 3697 h 3697"/>
                <a:gd name="T4" fmla="*/ 0 w 3392"/>
                <a:gd name="T5" fmla="*/ 3184 h 3697"/>
                <a:gd name="T6" fmla="*/ 2798 w 3392"/>
                <a:gd name="T7" fmla="*/ 0 h 3697"/>
                <a:gd name="T8" fmla="*/ 3392 w 3392"/>
                <a:gd name="T9" fmla="*/ 509 h 36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92" h="3697">
                  <a:moveTo>
                    <a:pt x="3392" y="509"/>
                  </a:moveTo>
                  <a:lnTo>
                    <a:pt x="588" y="3697"/>
                  </a:lnTo>
                  <a:lnTo>
                    <a:pt x="0" y="3184"/>
                  </a:lnTo>
                  <a:lnTo>
                    <a:pt x="2798" y="0"/>
                  </a:lnTo>
                  <a:lnTo>
                    <a:pt x="3392" y="50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73" name="Freeform 14"/>
            <p:cNvSpPr>
              <a:spLocks/>
            </p:cNvSpPr>
            <p:nvPr/>
          </p:nvSpPr>
          <p:spPr bwMode="auto">
            <a:xfrm>
              <a:off x="875" y="2565"/>
              <a:ext cx="60" cy="59"/>
            </a:xfrm>
            <a:custGeom>
              <a:avLst/>
              <a:gdLst>
                <a:gd name="T0" fmla="*/ 1647 w 1850"/>
                <a:gd name="T1" fmla="*/ 7 h 1817"/>
                <a:gd name="T2" fmla="*/ 1674 w 1850"/>
                <a:gd name="T3" fmla="*/ 2 h 1817"/>
                <a:gd name="T4" fmla="*/ 1699 w 1850"/>
                <a:gd name="T5" fmla="*/ 0 h 1817"/>
                <a:gd name="T6" fmla="*/ 1723 w 1850"/>
                <a:gd name="T7" fmla="*/ 0 h 1817"/>
                <a:gd name="T8" fmla="*/ 1745 w 1850"/>
                <a:gd name="T9" fmla="*/ 3 h 1817"/>
                <a:gd name="T10" fmla="*/ 1766 w 1850"/>
                <a:gd name="T11" fmla="*/ 8 h 1817"/>
                <a:gd name="T12" fmla="*/ 1783 w 1850"/>
                <a:gd name="T13" fmla="*/ 17 h 1817"/>
                <a:gd name="T14" fmla="*/ 1799 w 1850"/>
                <a:gd name="T15" fmla="*/ 27 h 1817"/>
                <a:gd name="T16" fmla="*/ 1814 w 1850"/>
                <a:gd name="T17" fmla="*/ 40 h 1817"/>
                <a:gd name="T18" fmla="*/ 1825 w 1850"/>
                <a:gd name="T19" fmla="*/ 54 h 1817"/>
                <a:gd name="T20" fmla="*/ 1835 w 1850"/>
                <a:gd name="T21" fmla="*/ 72 h 1817"/>
                <a:gd name="T22" fmla="*/ 1842 w 1850"/>
                <a:gd name="T23" fmla="*/ 90 h 1817"/>
                <a:gd name="T24" fmla="*/ 1847 w 1850"/>
                <a:gd name="T25" fmla="*/ 111 h 1817"/>
                <a:gd name="T26" fmla="*/ 1850 w 1850"/>
                <a:gd name="T27" fmla="*/ 135 h 1817"/>
                <a:gd name="T28" fmla="*/ 1849 w 1850"/>
                <a:gd name="T29" fmla="*/ 159 h 1817"/>
                <a:gd name="T30" fmla="*/ 1845 w 1850"/>
                <a:gd name="T31" fmla="*/ 187 h 1817"/>
                <a:gd name="T32" fmla="*/ 1744 w 1850"/>
                <a:gd name="T33" fmla="*/ 663 h 1817"/>
                <a:gd name="T34" fmla="*/ 1719 w 1850"/>
                <a:gd name="T35" fmla="*/ 792 h 1817"/>
                <a:gd name="T36" fmla="*/ 1688 w 1850"/>
                <a:gd name="T37" fmla="*/ 938 h 1817"/>
                <a:gd name="T38" fmla="*/ 1657 w 1850"/>
                <a:gd name="T39" fmla="*/ 1084 h 1817"/>
                <a:gd name="T40" fmla="*/ 1628 w 1850"/>
                <a:gd name="T41" fmla="*/ 1210 h 1817"/>
                <a:gd name="T42" fmla="*/ 1526 w 1850"/>
                <a:gd name="T43" fmla="*/ 1687 h 1817"/>
                <a:gd name="T44" fmla="*/ 1519 w 1850"/>
                <a:gd name="T45" fmla="*/ 1712 h 1817"/>
                <a:gd name="T46" fmla="*/ 1509 w 1850"/>
                <a:gd name="T47" fmla="*/ 1734 h 1817"/>
                <a:gd name="T48" fmla="*/ 1498 w 1850"/>
                <a:gd name="T49" fmla="*/ 1755 h 1817"/>
                <a:gd name="T50" fmla="*/ 1484 w 1850"/>
                <a:gd name="T51" fmla="*/ 1772 h 1817"/>
                <a:gd name="T52" fmla="*/ 1470 w 1850"/>
                <a:gd name="T53" fmla="*/ 1786 h 1817"/>
                <a:gd name="T54" fmla="*/ 1454 w 1850"/>
                <a:gd name="T55" fmla="*/ 1799 h 1817"/>
                <a:gd name="T56" fmla="*/ 1436 w 1850"/>
                <a:gd name="T57" fmla="*/ 1807 h 1817"/>
                <a:gd name="T58" fmla="*/ 1418 w 1850"/>
                <a:gd name="T59" fmla="*/ 1813 h 1817"/>
                <a:gd name="T60" fmla="*/ 1399 w 1850"/>
                <a:gd name="T61" fmla="*/ 1817 h 1817"/>
                <a:gd name="T62" fmla="*/ 1379 w 1850"/>
                <a:gd name="T63" fmla="*/ 1817 h 1817"/>
                <a:gd name="T64" fmla="*/ 1360 w 1850"/>
                <a:gd name="T65" fmla="*/ 1814 h 1817"/>
                <a:gd name="T66" fmla="*/ 1338 w 1850"/>
                <a:gd name="T67" fmla="*/ 1809 h 1817"/>
                <a:gd name="T68" fmla="*/ 1317 w 1850"/>
                <a:gd name="T69" fmla="*/ 1800 h 1817"/>
                <a:gd name="T70" fmla="*/ 1295 w 1850"/>
                <a:gd name="T71" fmla="*/ 1787 h 1817"/>
                <a:gd name="T72" fmla="*/ 1274 w 1850"/>
                <a:gd name="T73" fmla="*/ 1772 h 1817"/>
                <a:gd name="T74" fmla="*/ 882 w 1850"/>
                <a:gd name="T75" fmla="*/ 1431 h 1817"/>
                <a:gd name="T76" fmla="*/ 784 w 1850"/>
                <a:gd name="T77" fmla="*/ 1347 h 1817"/>
                <a:gd name="T78" fmla="*/ 671 w 1850"/>
                <a:gd name="T79" fmla="*/ 1251 h 1817"/>
                <a:gd name="T80" fmla="*/ 558 w 1850"/>
                <a:gd name="T81" fmla="*/ 1153 h 1817"/>
                <a:gd name="T82" fmla="*/ 459 w 1850"/>
                <a:gd name="T83" fmla="*/ 1065 h 1817"/>
                <a:gd name="T84" fmla="*/ 61 w 1850"/>
                <a:gd name="T85" fmla="*/ 730 h 1817"/>
                <a:gd name="T86" fmla="*/ 43 w 1850"/>
                <a:gd name="T87" fmla="*/ 711 h 1817"/>
                <a:gd name="T88" fmla="*/ 28 w 1850"/>
                <a:gd name="T89" fmla="*/ 691 h 1817"/>
                <a:gd name="T90" fmla="*/ 16 w 1850"/>
                <a:gd name="T91" fmla="*/ 671 h 1817"/>
                <a:gd name="T92" fmla="*/ 8 w 1850"/>
                <a:gd name="T93" fmla="*/ 652 h 1817"/>
                <a:gd name="T94" fmla="*/ 2 w 1850"/>
                <a:gd name="T95" fmla="*/ 632 h 1817"/>
                <a:gd name="T96" fmla="*/ 0 w 1850"/>
                <a:gd name="T97" fmla="*/ 612 h 1817"/>
                <a:gd name="T98" fmla="*/ 0 w 1850"/>
                <a:gd name="T99" fmla="*/ 594 h 1817"/>
                <a:gd name="T100" fmla="*/ 4 w 1850"/>
                <a:gd name="T101" fmla="*/ 576 h 1817"/>
                <a:gd name="T102" fmla="*/ 10 w 1850"/>
                <a:gd name="T103" fmla="*/ 558 h 1817"/>
                <a:gd name="T104" fmla="*/ 20 w 1850"/>
                <a:gd name="T105" fmla="*/ 542 h 1817"/>
                <a:gd name="T106" fmla="*/ 33 w 1850"/>
                <a:gd name="T107" fmla="*/ 527 h 1817"/>
                <a:gd name="T108" fmla="*/ 48 w 1850"/>
                <a:gd name="T109" fmla="*/ 512 h 1817"/>
                <a:gd name="T110" fmla="*/ 66 w 1850"/>
                <a:gd name="T111" fmla="*/ 499 h 1817"/>
                <a:gd name="T112" fmla="*/ 87 w 1850"/>
                <a:gd name="T113" fmla="*/ 488 h 1817"/>
                <a:gd name="T114" fmla="*/ 110 w 1850"/>
                <a:gd name="T115" fmla="*/ 478 h 1817"/>
                <a:gd name="T116" fmla="*/ 615 w 1850"/>
                <a:gd name="T117" fmla="*/ 325 h 1817"/>
                <a:gd name="T118" fmla="*/ 740 w 1850"/>
                <a:gd name="T119" fmla="*/ 285 h 1817"/>
                <a:gd name="T120" fmla="*/ 881 w 1850"/>
                <a:gd name="T121" fmla="*/ 243 h 1817"/>
                <a:gd name="T122" fmla="*/ 1023 w 1850"/>
                <a:gd name="T123" fmla="*/ 199 h 1817"/>
                <a:gd name="T124" fmla="*/ 1148 w 1850"/>
                <a:gd name="T125" fmla="*/ 159 h 18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850" h="1817">
                  <a:moveTo>
                    <a:pt x="1633" y="11"/>
                  </a:moveTo>
                  <a:lnTo>
                    <a:pt x="1647" y="7"/>
                  </a:lnTo>
                  <a:lnTo>
                    <a:pt x="1660" y="4"/>
                  </a:lnTo>
                  <a:lnTo>
                    <a:pt x="1674" y="2"/>
                  </a:lnTo>
                  <a:lnTo>
                    <a:pt x="1687" y="1"/>
                  </a:lnTo>
                  <a:lnTo>
                    <a:pt x="1699" y="0"/>
                  </a:lnTo>
                  <a:lnTo>
                    <a:pt x="1711" y="0"/>
                  </a:lnTo>
                  <a:lnTo>
                    <a:pt x="1723" y="0"/>
                  </a:lnTo>
                  <a:lnTo>
                    <a:pt x="1734" y="1"/>
                  </a:lnTo>
                  <a:lnTo>
                    <a:pt x="1745" y="3"/>
                  </a:lnTo>
                  <a:lnTo>
                    <a:pt x="1755" y="5"/>
                  </a:lnTo>
                  <a:lnTo>
                    <a:pt x="1766" y="8"/>
                  </a:lnTo>
                  <a:lnTo>
                    <a:pt x="1775" y="12"/>
                  </a:lnTo>
                  <a:lnTo>
                    <a:pt x="1783" y="17"/>
                  </a:lnTo>
                  <a:lnTo>
                    <a:pt x="1792" y="22"/>
                  </a:lnTo>
                  <a:lnTo>
                    <a:pt x="1799" y="27"/>
                  </a:lnTo>
                  <a:lnTo>
                    <a:pt x="1807" y="33"/>
                  </a:lnTo>
                  <a:lnTo>
                    <a:pt x="1814" y="40"/>
                  </a:lnTo>
                  <a:lnTo>
                    <a:pt x="1820" y="47"/>
                  </a:lnTo>
                  <a:lnTo>
                    <a:pt x="1825" y="54"/>
                  </a:lnTo>
                  <a:lnTo>
                    <a:pt x="1830" y="62"/>
                  </a:lnTo>
                  <a:lnTo>
                    <a:pt x="1835" y="72"/>
                  </a:lnTo>
                  <a:lnTo>
                    <a:pt x="1838" y="81"/>
                  </a:lnTo>
                  <a:lnTo>
                    <a:pt x="1842" y="90"/>
                  </a:lnTo>
                  <a:lnTo>
                    <a:pt x="1844" y="100"/>
                  </a:lnTo>
                  <a:lnTo>
                    <a:pt x="1847" y="111"/>
                  </a:lnTo>
                  <a:lnTo>
                    <a:pt x="1849" y="122"/>
                  </a:lnTo>
                  <a:lnTo>
                    <a:pt x="1850" y="135"/>
                  </a:lnTo>
                  <a:lnTo>
                    <a:pt x="1850" y="147"/>
                  </a:lnTo>
                  <a:lnTo>
                    <a:pt x="1849" y="159"/>
                  </a:lnTo>
                  <a:lnTo>
                    <a:pt x="1848" y="172"/>
                  </a:lnTo>
                  <a:lnTo>
                    <a:pt x="1845" y="187"/>
                  </a:lnTo>
                  <a:lnTo>
                    <a:pt x="1843" y="201"/>
                  </a:lnTo>
                  <a:lnTo>
                    <a:pt x="1744" y="663"/>
                  </a:lnTo>
                  <a:lnTo>
                    <a:pt x="1732" y="724"/>
                  </a:lnTo>
                  <a:lnTo>
                    <a:pt x="1719" y="792"/>
                  </a:lnTo>
                  <a:lnTo>
                    <a:pt x="1704" y="864"/>
                  </a:lnTo>
                  <a:lnTo>
                    <a:pt x="1688" y="938"/>
                  </a:lnTo>
                  <a:lnTo>
                    <a:pt x="1673" y="1011"/>
                  </a:lnTo>
                  <a:lnTo>
                    <a:pt x="1657" y="1084"/>
                  </a:lnTo>
                  <a:lnTo>
                    <a:pt x="1642" y="1150"/>
                  </a:lnTo>
                  <a:lnTo>
                    <a:pt x="1628" y="1210"/>
                  </a:lnTo>
                  <a:lnTo>
                    <a:pt x="1530" y="1673"/>
                  </a:lnTo>
                  <a:lnTo>
                    <a:pt x="1526" y="1687"/>
                  </a:lnTo>
                  <a:lnTo>
                    <a:pt x="1523" y="1700"/>
                  </a:lnTo>
                  <a:lnTo>
                    <a:pt x="1519" y="1712"/>
                  </a:lnTo>
                  <a:lnTo>
                    <a:pt x="1514" y="1724"/>
                  </a:lnTo>
                  <a:lnTo>
                    <a:pt x="1509" y="1734"/>
                  </a:lnTo>
                  <a:lnTo>
                    <a:pt x="1504" y="1745"/>
                  </a:lnTo>
                  <a:lnTo>
                    <a:pt x="1498" y="1755"/>
                  </a:lnTo>
                  <a:lnTo>
                    <a:pt x="1491" y="1764"/>
                  </a:lnTo>
                  <a:lnTo>
                    <a:pt x="1484" y="1772"/>
                  </a:lnTo>
                  <a:lnTo>
                    <a:pt x="1477" y="1779"/>
                  </a:lnTo>
                  <a:lnTo>
                    <a:pt x="1470" y="1786"/>
                  </a:lnTo>
                  <a:lnTo>
                    <a:pt x="1462" y="1792"/>
                  </a:lnTo>
                  <a:lnTo>
                    <a:pt x="1454" y="1799"/>
                  </a:lnTo>
                  <a:lnTo>
                    <a:pt x="1445" y="1803"/>
                  </a:lnTo>
                  <a:lnTo>
                    <a:pt x="1436" y="1807"/>
                  </a:lnTo>
                  <a:lnTo>
                    <a:pt x="1427" y="1811"/>
                  </a:lnTo>
                  <a:lnTo>
                    <a:pt x="1418" y="1813"/>
                  </a:lnTo>
                  <a:lnTo>
                    <a:pt x="1409" y="1815"/>
                  </a:lnTo>
                  <a:lnTo>
                    <a:pt x="1399" y="1817"/>
                  </a:lnTo>
                  <a:lnTo>
                    <a:pt x="1389" y="1817"/>
                  </a:lnTo>
                  <a:lnTo>
                    <a:pt x="1379" y="1817"/>
                  </a:lnTo>
                  <a:lnTo>
                    <a:pt x="1370" y="1816"/>
                  </a:lnTo>
                  <a:lnTo>
                    <a:pt x="1360" y="1814"/>
                  </a:lnTo>
                  <a:lnTo>
                    <a:pt x="1348" y="1812"/>
                  </a:lnTo>
                  <a:lnTo>
                    <a:pt x="1338" y="1809"/>
                  </a:lnTo>
                  <a:lnTo>
                    <a:pt x="1328" y="1805"/>
                  </a:lnTo>
                  <a:lnTo>
                    <a:pt x="1317" y="1800"/>
                  </a:lnTo>
                  <a:lnTo>
                    <a:pt x="1305" y="1795"/>
                  </a:lnTo>
                  <a:lnTo>
                    <a:pt x="1295" y="1787"/>
                  </a:lnTo>
                  <a:lnTo>
                    <a:pt x="1284" y="1780"/>
                  </a:lnTo>
                  <a:lnTo>
                    <a:pt x="1274" y="1772"/>
                  </a:lnTo>
                  <a:lnTo>
                    <a:pt x="1262" y="1764"/>
                  </a:lnTo>
                  <a:lnTo>
                    <a:pt x="882" y="1431"/>
                  </a:lnTo>
                  <a:lnTo>
                    <a:pt x="836" y="1392"/>
                  </a:lnTo>
                  <a:lnTo>
                    <a:pt x="784" y="1347"/>
                  </a:lnTo>
                  <a:lnTo>
                    <a:pt x="728" y="1301"/>
                  </a:lnTo>
                  <a:lnTo>
                    <a:pt x="671" y="1251"/>
                  </a:lnTo>
                  <a:lnTo>
                    <a:pt x="614" y="1201"/>
                  </a:lnTo>
                  <a:lnTo>
                    <a:pt x="558" y="1153"/>
                  </a:lnTo>
                  <a:lnTo>
                    <a:pt x="505" y="1106"/>
                  </a:lnTo>
                  <a:lnTo>
                    <a:pt x="459" y="1065"/>
                  </a:lnTo>
                  <a:lnTo>
                    <a:pt x="72" y="741"/>
                  </a:lnTo>
                  <a:lnTo>
                    <a:pt x="61" y="730"/>
                  </a:lnTo>
                  <a:lnTo>
                    <a:pt x="51" y="720"/>
                  </a:lnTo>
                  <a:lnTo>
                    <a:pt x="43" y="711"/>
                  </a:lnTo>
                  <a:lnTo>
                    <a:pt x="35" y="701"/>
                  </a:lnTo>
                  <a:lnTo>
                    <a:pt x="28" y="691"/>
                  </a:lnTo>
                  <a:lnTo>
                    <a:pt x="21" y="682"/>
                  </a:lnTo>
                  <a:lnTo>
                    <a:pt x="16" y="671"/>
                  </a:lnTo>
                  <a:lnTo>
                    <a:pt x="11" y="661"/>
                  </a:lnTo>
                  <a:lnTo>
                    <a:pt x="8" y="652"/>
                  </a:lnTo>
                  <a:lnTo>
                    <a:pt x="5" y="642"/>
                  </a:lnTo>
                  <a:lnTo>
                    <a:pt x="2" y="632"/>
                  </a:lnTo>
                  <a:lnTo>
                    <a:pt x="0" y="622"/>
                  </a:lnTo>
                  <a:lnTo>
                    <a:pt x="0" y="612"/>
                  </a:lnTo>
                  <a:lnTo>
                    <a:pt x="0" y="603"/>
                  </a:lnTo>
                  <a:lnTo>
                    <a:pt x="0" y="594"/>
                  </a:lnTo>
                  <a:lnTo>
                    <a:pt x="2" y="585"/>
                  </a:lnTo>
                  <a:lnTo>
                    <a:pt x="4" y="576"/>
                  </a:lnTo>
                  <a:lnTo>
                    <a:pt x="7" y="567"/>
                  </a:lnTo>
                  <a:lnTo>
                    <a:pt x="10" y="558"/>
                  </a:lnTo>
                  <a:lnTo>
                    <a:pt x="15" y="550"/>
                  </a:lnTo>
                  <a:lnTo>
                    <a:pt x="20" y="542"/>
                  </a:lnTo>
                  <a:lnTo>
                    <a:pt x="27" y="534"/>
                  </a:lnTo>
                  <a:lnTo>
                    <a:pt x="33" y="527"/>
                  </a:lnTo>
                  <a:lnTo>
                    <a:pt x="40" y="520"/>
                  </a:lnTo>
                  <a:lnTo>
                    <a:pt x="48" y="512"/>
                  </a:lnTo>
                  <a:lnTo>
                    <a:pt x="56" y="506"/>
                  </a:lnTo>
                  <a:lnTo>
                    <a:pt x="66" y="499"/>
                  </a:lnTo>
                  <a:lnTo>
                    <a:pt x="76" y="493"/>
                  </a:lnTo>
                  <a:lnTo>
                    <a:pt x="87" y="488"/>
                  </a:lnTo>
                  <a:lnTo>
                    <a:pt x="98" y="483"/>
                  </a:lnTo>
                  <a:lnTo>
                    <a:pt x="110" y="478"/>
                  </a:lnTo>
                  <a:lnTo>
                    <a:pt x="123" y="474"/>
                  </a:lnTo>
                  <a:lnTo>
                    <a:pt x="615" y="325"/>
                  </a:lnTo>
                  <a:lnTo>
                    <a:pt x="674" y="306"/>
                  </a:lnTo>
                  <a:lnTo>
                    <a:pt x="740" y="285"/>
                  </a:lnTo>
                  <a:lnTo>
                    <a:pt x="809" y="264"/>
                  </a:lnTo>
                  <a:lnTo>
                    <a:pt x="881" y="243"/>
                  </a:lnTo>
                  <a:lnTo>
                    <a:pt x="953" y="220"/>
                  </a:lnTo>
                  <a:lnTo>
                    <a:pt x="1023" y="199"/>
                  </a:lnTo>
                  <a:lnTo>
                    <a:pt x="1088" y="178"/>
                  </a:lnTo>
                  <a:lnTo>
                    <a:pt x="1148" y="159"/>
                  </a:lnTo>
                  <a:lnTo>
                    <a:pt x="1633" y="1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3163163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" name="Группа 70"/>
          <p:cNvGrpSpPr/>
          <p:nvPr/>
        </p:nvGrpSpPr>
        <p:grpSpPr>
          <a:xfrm>
            <a:off x="658814" y="1013583"/>
            <a:ext cx="2214000" cy="1406984"/>
            <a:chOff x="658814" y="1159933"/>
            <a:chExt cx="2214000" cy="1406984"/>
          </a:xfrm>
        </p:grpSpPr>
        <p:sp>
          <p:nvSpPr>
            <p:cNvPr id="14" name="Скругленный прямоугольник 53">
              <a:extLst>
                <a:ext uri="{FF2B5EF4-FFF2-40B4-BE49-F238E27FC236}">
                  <a16:creationId xmlns:a16="http://schemas.microsoft.com/office/drawing/2014/main" id="{B9ACE303-6088-4E18-8A53-956CE8F690FB}"/>
                </a:ext>
              </a:extLst>
            </p:cNvPr>
            <p:cNvSpPr/>
            <p:nvPr/>
          </p:nvSpPr>
          <p:spPr>
            <a:xfrm>
              <a:off x="658814" y="1159933"/>
              <a:ext cx="2214000" cy="1406984"/>
            </a:xfrm>
            <a:prstGeom prst="roundRect">
              <a:avLst>
                <a:gd name="adj" fmla="val 7393"/>
              </a:avLst>
            </a:prstGeom>
            <a:solidFill>
              <a:schemeClr val="bg1">
                <a:alpha val="97000"/>
              </a:schemeClr>
            </a:solidFill>
            <a:ln w="19050">
              <a:solidFill>
                <a:srgbClr val="E5E8EB"/>
              </a:solidFill>
            </a:ln>
            <a:effectLst>
              <a:outerShdw blurRad="381000" dist="241300" dir="5400000" sx="88000" sy="88000" algn="t" rotWithShape="0">
                <a:srgbClr val="272B4D">
                  <a:alpha val="5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29636" y="1221049"/>
              <a:ext cx="8370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БЫЛО</a:t>
              </a:r>
              <a:endPara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1081692" y="1574534"/>
              <a:ext cx="1577688" cy="8848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ru-RU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Устойчивость</a:t>
              </a:r>
            </a:p>
            <a:p>
              <a:pPr>
                <a:spcAft>
                  <a:spcPts val="300"/>
                </a:spcAft>
              </a:pPr>
              <a:r>
                <a:rPr lang="ru-RU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Предсказуемость</a:t>
              </a:r>
            </a:p>
            <a:p>
              <a:pPr>
                <a:spcAft>
                  <a:spcPts val="300"/>
                </a:spcAft>
              </a:pPr>
              <a:r>
                <a:rPr lang="ru-RU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Простота</a:t>
              </a:r>
            </a:p>
            <a:p>
              <a:pPr>
                <a:spcAft>
                  <a:spcPts val="300"/>
                </a:spcAft>
              </a:pPr>
              <a:r>
                <a:rPr lang="ru-RU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Определенность</a:t>
              </a:r>
            </a:p>
          </p:txBody>
        </p:sp>
        <p:pic>
          <p:nvPicPr>
            <p:cNvPr id="21" name="Рисунок 20">
              <a:extLst>
                <a:ext uri="{FF2B5EF4-FFF2-40B4-BE49-F238E27FC236}">
                  <a16:creationId xmlns:a16="http://schemas.microsoft.com/office/drawing/2014/main" id="{86C9981E-2B10-4AC6-8C5F-B68A000967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728" y="1642952"/>
              <a:ext cx="164964" cy="120424"/>
            </a:xfrm>
            <a:prstGeom prst="rect">
              <a:avLst/>
            </a:prstGeom>
          </p:spPr>
        </p:pic>
        <p:pic>
          <p:nvPicPr>
            <p:cNvPr id="25" name="Рисунок 24">
              <a:extLst>
                <a:ext uri="{FF2B5EF4-FFF2-40B4-BE49-F238E27FC236}">
                  <a16:creationId xmlns:a16="http://schemas.microsoft.com/office/drawing/2014/main" id="{86C9981E-2B10-4AC6-8C5F-B68A000967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728" y="1846082"/>
              <a:ext cx="164964" cy="120424"/>
            </a:xfrm>
            <a:prstGeom prst="rect">
              <a:avLst/>
            </a:prstGeom>
          </p:spPr>
        </p:pic>
        <p:pic>
          <p:nvPicPr>
            <p:cNvPr id="26" name="Рисунок 25">
              <a:extLst>
                <a:ext uri="{FF2B5EF4-FFF2-40B4-BE49-F238E27FC236}">
                  <a16:creationId xmlns:a16="http://schemas.microsoft.com/office/drawing/2014/main" id="{86C9981E-2B10-4AC6-8C5F-B68A000967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728" y="2049212"/>
              <a:ext cx="164964" cy="120424"/>
            </a:xfrm>
            <a:prstGeom prst="rect">
              <a:avLst/>
            </a:prstGeom>
          </p:spPr>
        </p:pic>
        <p:pic>
          <p:nvPicPr>
            <p:cNvPr id="27" name="Рисунок 26">
              <a:extLst>
                <a:ext uri="{FF2B5EF4-FFF2-40B4-BE49-F238E27FC236}">
                  <a16:creationId xmlns:a16="http://schemas.microsoft.com/office/drawing/2014/main" id="{86C9981E-2B10-4AC6-8C5F-B68A000967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6728" y="2252342"/>
              <a:ext cx="164964" cy="120424"/>
            </a:xfrm>
            <a:prstGeom prst="rect">
              <a:avLst/>
            </a:prstGeom>
          </p:spPr>
        </p:pic>
      </p:grpSp>
      <p:grpSp>
        <p:nvGrpSpPr>
          <p:cNvPr id="72" name="Группа 71"/>
          <p:cNvGrpSpPr/>
          <p:nvPr/>
        </p:nvGrpSpPr>
        <p:grpSpPr>
          <a:xfrm>
            <a:off x="3742789" y="1013583"/>
            <a:ext cx="2213426" cy="1406984"/>
            <a:chOff x="3742789" y="1159933"/>
            <a:chExt cx="2213426" cy="1406984"/>
          </a:xfrm>
        </p:grpSpPr>
        <p:sp>
          <p:nvSpPr>
            <p:cNvPr id="17" name="Скругленный прямоугольник 53">
              <a:extLst>
                <a:ext uri="{FF2B5EF4-FFF2-40B4-BE49-F238E27FC236}">
                  <a16:creationId xmlns:a16="http://schemas.microsoft.com/office/drawing/2014/main" id="{B9ACE303-6088-4E18-8A53-956CE8F690FB}"/>
                </a:ext>
              </a:extLst>
            </p:cNvPr>
            <p:cNvSpPr/>
            <p:nvPr/>
          </p:nvSpPr>
          <p:spPr>
            <a:xfrm>
              <a:off x="3742789" y="1159933"/>
              <a:ext cx="2213426" cy="1406984"/>
            </a:xfrm>
            <a:prstGeom prst="roundRect">
              <a:avLst>
                <a:gd name="adj" fmla="val 7393"/>
              </a:avLst>
            </a:prstGeom>
            <a:solidFill>
              <a:schemeClr val="bg1">
                <a:alpha val="97000"/>
              </a:schemeClr>
            </a:solidFill>
            <a:ln w="19050">
              <a:solidFill>
                <a:srgbClr val="E5E8EB"/>
              </a:solidFill>
            </a:ln>
            <a:effectLst>
              <a:outerShdw blurRad="381000" dist="241300" dir="5400000" sx="88000" sy="88000" algn="t" rotWithShape="0">
                <a:srgbClr val="272B4D">
                  <a:alpha val="5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4365587" y="1221049"/>
              <a:ext cx="89364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СТАЛО</a:t>
              </a:r>
              <a:endPara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Прямоугольник 28"/>
            <p:cNvSpPr/>
            <p:nvPr/>
          </p:nvSpPr>
          <p:spPr>
            <a:xfrm>
              <a:off x="4180407" y="1574534"/>
              <a:ext cx="1579194" cy="8848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ru-RU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Нестабильность</a:t>
              </a:r>
            </a:p>
            <a:p>
              <a:pPr>
                <a:spcAft>
                  <a:spcPts val="300"/>
                </a:spcAft>
              </a:pPr>
              <a:r>
                <a:rPr lang="ru-RU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Неопределенность</a:t>
              </a:r>
            </a:p>
            <a:p>
              <a:pPr>
                <a:spcAft>
                  <a:spcPts val="300"/>
                </a:spcAft>
              </a:pPr>
              <a:r>
                <a:rPr lang="ru-RU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Сложность</a:t>
              </a:r>
            </a:p>
            <a:p>
              <a:pPr>
                <a:spcAft>
                  <a:spcPts val="300"/>
                </a:spcAft>
              </a:pPr>
              <a:r>
                <a:rPr lang="ru-RU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Неоднозначность</a:t>
              </a:r>
            </a:p>
          </p:txBody>
        </p:sp>
        <p:pic>
          <p:nvPicPr>
            <p:cNvPr id="60" name="Рисунок 59">
              <a:extLst>
                <a:ext uri="{FF2B5EF4-FFF2-40B4-BE49-F238E27FC236}">
                  <a16:creationId xmlns:a16="http://schemas.microsoft.com/office/drawing/2014/main" id="{86C9981E-2B10-4AC6-8C5F-B68A000967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5443" y="1642952"/>
              <a:ext cx="164964" cy="120424"/>
            </a:xfrm>
            <a:prstGeom prst="rect">
              <a:avLst/>
            </a:prstGeom>
          </p:spPr>
        </p:pic>
        <p:pic>
          <p:nvPicPr>
            <p:cNvPr id="61" name="Рисунок 60">
              <a:extLst>
                <a:ext uri="{FF2B5EF4-FFF2-40B4-BE49-F238E27FC236}">
                  <a16:creationId xmlns:a16="http://schemas.microsoft.com/office/drawing/2014/main" id="{86C9981E-2B10-4AC6-8C5F-B68A000967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5443" y="1846082"/>
              <a:ext cx="164964" cy="120424"/>
            </a:xfrm>
            <a:prstGeom prst="rect">
              <a:avLst/>
            </a:prstGeom>
          </p:spPr>
        </p:pic>
        <p:pic>
          <p:nvPicPr>
            <p:cNvPr id="62" name="Рисунок 61">
              <a:extLst>
                <a:ext uri="{FF2B5EF4-FFF2-40B4-BE49-F238E27FC236}">
                  <a16:creationId xmlns:a16="http://schemas.microsoft.com/office/drawing/2014/main" id="{86C9981E-2B10-4AC6-8C5F-B68A000967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5443" y="2049212"/>
              <a:ext cx="164964" cy="120424"/>
            </a:xfrm>
            <a:prstGeom prst="rect">
              <a:avLst/>
            </a:prstGeom>
          </p:spPr>
        </p:pic>
        <p:pic>
          <p:nvPicPr>
            <p:cNvPr id="63" name="Рисунок 62">
              <a:extLst>
                <a:ext uri="{FF2B5EF4-FFF2-40B4-BE49-F238E27FC236}">
                  <a16:creationId xmlns:a16="http://schemas.microsoft.com/office/drawing/2014/main" id="{86C9981E-2B10-4AC6-8C5F-B68A000967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5443" y="2252342"/>
              <a:ext cx="164964" cy="120424"/>
            </a:xfrm>
            <a:prstGeom prst="rect">
              <a:avLst/>
            </a:prstGeom>
          </p:spPr>
        </p:pic>
      </p:grpSp>
      <p:sp>
        <p:nvSpPr>
          <p:cNvPr id="43" name="Стрелка вправо 42"/>
          <p:cNvSpPr/>
          <p:nvPr/>
        </p:nvSpPr>
        <p:spPr>
          <a:xfrm>
            <a:off x="3065640" y="1529770"/>
            <a:ext cx="539615" cy="410092"/>
          </a:xfrm>
          <a:prstGeom prst="rightArrow">
            <a:avLst/>
          </a:prstGeom>
          <a:solidFill>
            <a:srgbClr val="EF3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Стрелка вправо 43"/>
          <p:cNvSpPr/>
          <p:nvPr/>
        </p:nvSpPr>
        <p:spPr>
          <a:xfrm>
            <a:off x="6135759" y="1529770"/>
            <a:ext cx="539615" cy="410092"/>
          </a:xfrm>
          <a:prstGeom prst="rightArrow">
            <a:avLst/>
          </a:prstGeom>
          <a:solidFill>
            <a:srgbClr val="EF3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3041022" y="159233"/>
            <a:ext cx="521649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Новая реальность: мир после </a:t>
            </a:r>
            <a:r>
              <a:rPr lang="ru-RU" sz="2200" kern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кризиса</a:t>
            </a:r>
            <a:endParaRPr lang="ru-RU" sz="2200" kern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415931" y="2722284"/>
            <a:ext cx="9107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9110" indent="-25911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Рост значимости и новые формы онлайн в части операций и коммуникаций с клиентами </a:t>
            </a:r>
          </a:p>
          <a:p>
            <a:pPr marL="259110" indent="-25911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Возврат к ценностям финансовой независимости</a:t>
            </a:r>
          </a:p>
          <a:p>
            <a:pPr marL="259110" indent="-25911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Снижение склонности к потреблению, увеличение нормы сбережения</a:t>
            </a:r>
          </a:p>
          <a:p>
            <a:pPr marL="259110" indent="-25911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Запрос на социализацию отношений с компанией, партнерство и </a:t>
            </a:r>
            <a:r>
              <a:rPr lang="ru-RU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эмпатию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58814" y="2722284"/>
            <a:ext cx="17592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35"/>
            <a:r>
              <a:rPr lang="ru-RU" sz="1200" b="1" dirty="0">
                <a:solidFill>
                  <a:srgbClr val="5D65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Поведенческие аспекты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2415931" y="3642609"/>
            <a:ext cx="9107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9110" indent="-25911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HNWI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:</a:t>
            </a:r>
            <a:r>
              <a:rPr 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запас ликвидности, возможность вложения на низких уровнях</a:t>
            </a:r>
          </a:p>
          <a:p>
            <a:pPr marL="259110" indent="-25911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Affluent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: снижение расходов, </a:t>
            </a:r>
            <a:r>
              <a:rPr lang="ru-RU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переток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из депозитов</a:t>
            </a:r>
          </a:p>
          <a:p>
            <a:pPr marL="259110" indent="-25911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Mass Affluent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: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снижение денежных доходов, возможностей инвестировать</a:t>
            </a:r>
          </a:p>
          <a:p>
            <a:pPr marL="259110" indent="-25911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Millennials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: первый кризис – негативный 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опыт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58814" y="3642609"/>
            <a:ext cx="1572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defTabSz="504063">
              <a:defRPr sz="1764">
                <a:solidFill>
                  <a:srgbClr val="A01C1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sz="1200" b="1" dirty="0">
                <a:solidFill>
                  <a:srgbClr val="5D656F"/>
                </a:solidFill>
              </a:rPr>
              <a:t>Клиентские сегменты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2415931" y="5298593"/>
            <a:ext cx="90261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9110" indent="-25911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Расширение «корзины» валют, рост доли вложений в долл.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259110" indent="-25911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Повышение доли альтернативных инвестиций,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commodities</a:t>
            </a:r>
            <a:endParaRPr lang="ru-RU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  <a:p>
            <a:pPr marL="259110" indent="-25911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Рост значимости жизненных целей: «подушка безопасности», пенсия, образование, здоровье, наследство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58814" y="5298593"/>
            <a:ext cx="1572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35"/>
            <a:r>
              <a:rPr lang="ru-RU" sz="1200" b="1" dirty="0">
                <a:solidFill>
                  <a:srgbClr val="5D65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Продуктовые предпочтения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415931" y="6034254"/>
            <a:ext cx="90937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9110" indent="-25911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2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Кибербезопасность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и расширение перечня рисков для контроля </a:t>
            </a:r>
          </a:p>
          <a:p>
            <a:pPr marL="259110" indent="-25911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Повышение требований к скорости, в </a:t>
            </a:r>
            <a:r>
              <a:rPr lang="ru-RU" sz="1200" b="1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т.ч</a:t>
            </a: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. на фоне роста объемов, количества транзакций  </a:t>
            </a:r>
            <a:endParaRPr lang="en-US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anose="020B06040202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58814" y="6050599"/>
            <a:ext cx="18499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35"/>
            <a:r>
              <a:rPr lang="ru-RU" sz="1200" b="1" dirty="0">
                <a:solidFill>
                  <a:srgbClr val="5D65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Инфраструктура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58814" y="4562934"/>
            <a:ext cx="13731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135"/>
            <a:r>
              <a:rPr lang="ru-RU" sz="1200" b="1" dirty="0">
                <a:solidFill>
                  <a:srgbClr val="5D656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Финансовые рынки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2415931" y="4562934"/>
            <a:ext cx="90398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9110" indent="-25911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Большой объем незадействованных производственных мощностей, свободные трудовые ресурсы </a:t>
            </a:r>
          </a:p>
          <a:p>
            <a:pPr marL="259110" indent="-25911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Низкие ставки, большой объем ликвидности </a:t>
            </a:r>
          </a:p>
          <a:p>
            <a:pPr marL="259110" indent="-25911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Потенциал активного восстановления деловой активности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 </a:t>
            </a:r>
            <a:r>
              <a:rPr lang="ru-RU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anose="020B0604020202020204" pitchFamily="34" charset="0"/>
              </a:rPr>
              <a:t>и доходов</a:t>
            </a:r>
          </a:p>
        </p:txBody>
      </p:sp>
      <p:grpSp>
        <p:nvGrpSpPr>
          <p:cNvPr id="73" name="Группа 72"/>
          <p:cNvGrpSpPr/>
          <p:nvPr/>
        </p:nvGrpSpPr>
        <p:grpSpPr>
          <a:xfrm>
            <a:off x="6826190" y="1013583"/>
            <a:ext cx="4711388" cy="1406984"/>
            <a:chOff x="6826190" y="1159933"/>
            <a:chExt cx="4711388" cy="1406984"/>
          </a:xfrm>
        </p:grpSpPr>
        <p:sp>
          <p:nvSpPr>
            <p:cNvPr id="18" name="Скругленный прямоугольник 53">
              <a:extLst>
                <a:ext uri="{FF2B5EF4-FFF2-40B4-BE49-F238E27FC236}">
                  <a16:creationId xmlns:a16="http://schemas.microsoft.com/office/drawing/2014/main" id="{B9ACE303-6088-4E18-8A53-956CE8F690FB}"/>
                </a:ext>
              </a:extLst>
            </p:cNvPr>
            <p:cNvSpPr/>
            <p:nvPr/>
          </p:nvSpPr>
          <p:spPr>
            <a:xfrm>
              <a:off x="6826190" y="1159933"/>
              <a:ext cx="4711388" cy="1406984"/>
            </a:xfrm>
            <a:prstGeom prst="roundRect">
              <a:avLst>
                <a:gd name="adj" fmla="val 7393"/>
              </a:avLst>
            </a:prstGeom>
            <a:solidFill>
              <a:schemeClr val="bg1">
                <a:alpha val="97000"/>
              </a:schemeClr>
            </a:solidFill>
            <a:ln w="19050">
              <a:solidFill>
                <a:srgbClr val="E5E8EB"/>
              </a:solidFill>
            </a:ln>
            <a:effectLst>
              <a:outerShdw blurRad="381000" dist="241300" dir="5400000" sx="88000" sy="88000" algn="t" rotWithShape="0">
                <a:srgbClr val="272B4D">
                  <a:alpha val="55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8425651" y="1221049"/>
              <a:ext cx="13808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6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СТРАТЕГИЯ</a:t>
              </a:r>
              <a:endParaRPr lang="ru-RU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Прямоугольник 34"/>
            <p:cNvSpPr/>
            <p:nvPr/>
          </p:nvSpPr>
          <p:spPr>
            <a:xfrm>
              <a:off x="7202348" y="1574534"/>
              <a:ext cx="4267548" cy="8848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300"/>
                </a:spcAft>
              </a:pPr>
              <a:r>
                <a:rPr lang="ru-RU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Видение. Фокус на коммуникациях, развитии онлайн</a:t>
              </a:r>
            </a:p>
            <a:p>
              <a:pPr>
                <a:spcAft>
                  <a:spcPts val="300"/>
                </a:spcAft>
              </a:pPr>
              <a:r>
                <a:rPr lang="ru-RU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Понимание. Фокус на идеях и обратной связи</a:t>
              </a:r>
            </a:p>
            <a:p>
              <a:pPr>
                <a:spcAft>
                  <a:spcPts val="300"/>
                </a:spcAft>
              </a:pPr>
              <a:r>
                <a:rPr lang="ru-RU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Ясность. Фокус на ключевом, ценностное предложение</a:t>
              </a:r>
            </a:p>
            <a:p>
              <a:pPr>
                <a:spcAft>
                  <a:spcPts val="300"/>
                </a:spcAft>
              </a:pPr>
              <a:r>
                <a:rPr lang="ru-RU" sz="11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Быстрота. Фокус на технологиях</a:t>
              </a:r>
            </a:p>
          </p:txBody>
        </p:sp>
        <p:pic>
          <p:nvPicPr>
            <p:cNvPr id="64" name="Рисунок 63">
              <a:extLst>
                <a:ext uri="{FF2B5EF4-FFF2-40B4-BE49-F238E27FC236}">
                  <a16:creationId xmlns:a16="http://schemas.microsoft.com/office/drawing/2014/main" id="{86C9981E-2B10-4AC6-8C5F-B68A000967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7384" y="1642952"/>
              <a:ext cx="164964" cy="120424"/>
            </a:xfrm>
            <a:prstGeom prst="rect">
              <a:avLst/>
            </a:prstGeom>
          </p:spPr>
        </p:pic>
        <p:pic>
          <p:nvPicPr>
            <p:cNvPr id="65" name="Рисунок 64">
              <a:extLst>
                <a:ext uri="{FF2B5EF4-FFF2-40B4-BE49-F238E27FC236}">
                  <a16:creationId xmlns:a16="http://schemas.microsoft.com/office/drawing/2014/main" id="{86C9981E-2B10-4AC6-8C5F-B68A000967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7384" y="1846082"/>
              <a:ext cx="164964" cy="120424"/>
            </a:xfrm>
            <a:prstGeom prst="rect">
              <a:avLst/>
            </a:prstGeom>
          </p:spPr>
        </p:pic>
        <p:pic>
          <p:nvPicPr>
            <p:cNvPr id="66" name="Рисунок 65">
              <a:extLst>
                <a:ext uri="{FF2B5EF4-FFF2-40B4-BE49-F238E27FC236}">
                  <a16:creationId xmlns:a16="http://schemas.microsoft.com/office/drawing/2014/main" id="{86C9981E-2B10-4AC6-8C5F-B68A000967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7384" y="2049212"/>
              <a:ext cx="164964" cy="120424"/>
            </a:xfrm>
            <a:prstGeom prst="rect">
              <a:avLst/>
            </a:prstGeom>
          </p:spPr>
        </p:pic>
        <p:pic>
          <p:nvPicPr>
            <p:cNvPr id="67" name="Рисунок 66">
              <a:extLst>
                <a:ext uri="{FF2B5EF4-FFF2-40B4-BE49-F238E27FC236}">
                  <a16:creationId xmlns:a16="http://schemas.microsoft.com/office/drawing/2014/main" id="{86C9981E-2B10-4AC6-8C5F-B68A0009670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7384" y="2252342"/>
              <a:ext cx="164964" cy="12042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34497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1022" y="159233"/>
            <a:ext cx="58352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200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финансовых активов населения</a:t>
            </a:r>
          </a:p>
        </p:txBody>
      </p:sp>
      <p:grpSp>
        <p:nvGrpSpPr>
          <p:cNvPr id="4" name="Группа 3">
            <a:extLst>
              <a:ext uri="{FF2B5EF4-FFF2-40B4-BE49-F238E27FC236}">
                <a16:creationId xmlns:a16="http://schemas.microsoft.com/office/drawing/2014/main" id="{17D4AF5D-4ACD-41B8-ADEC-A11D87C0D102}"/>
              </a:ext>
            </a:extLst>
          </p:cNvPr>
          <p:cNvGrpSpPr/>
          <p:nvPr/>
        </p:nvGrpSpPr>
        <p:grpSpPr>
          <a:xfrm>
            <a:off x="658813" y="5474220"/>
            <a:ext cx="10874375" cy="828000"/>
            <a:chOff x="622297" y="4985181"/>
            <a:chExt cx="10874375" cy="828000"/>
          </a:xfrm>
        </p:grpSpPr>
        <p:sp>
          <p:nvSpPr>
            <p:cNvPr id="5" name="Скругленный прямоугольник 6">
              <a:extLst>
                <a:ext uri="{FF2B5EF4-FFF2-40B4-BE49-F238E27FC236}">
                  <a16:creationId xmlns:a16="http://schemas.microsoft.com/office/drawing/2014/main" id="{4A2644B3-9C52-4C68-9A0F-4939B68A927C}"/>
                </a:ext>
              </a:extLst>
            </p:cNvPr>
            <p:cNvSpPr/>
            <p:nvPr/>
          </p:nvSpPr>
          <p:spPr>
            <a:xfrm>
              <a:off x="622297" y="4985181"/>
              <a:ext cx="10874375" cy="828000"/>
            </a:xfrm>
            <a:prstGeom prst="roundRect">
              <a:avLst>
                <a:gd name="adj" fmla="val 23332"/>
              </a:avLst>
            </a:prstGeom>
            <a:solidFill>
              <a:schemeClr val="bg1">
                <a:alpha val="80000"/>
              </a:schemeClr>
            </a:solidFill>
            <a:ln w="25400" cap="flat" cmpd="sng" algn="ctr">
              <a:solidFill>
                <a:srgbClr val="DCE2E8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defTabSz="1042988" fontAlgn="base">
                <a:spcBef>
                  <a:spcPct val="50000"/>
                </a:spcBef>
                <a:spcAft>
                  <a:spcPct val="0"/>
                </a:spcAft>
              </a:pPr>
              <a:endParaRPr lang="ru-RU" sz="1400" b="1" dirty="0">
                <a:solidFill>
                  <a:srgbClr val="BE0000"/>
                </a:solidFill>
                <a:latin typeface="Arial" pitchFamily="34" charset="0"/>
              </a:endParaRPr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:a16="http://schemas.microsoft.com/office/drawing/2014/main" id="{CE90A7F7-22E6-4B89-A1EA-05A4A3D3A8D7}"/>
                </a:ext>
              </a:extLst>
            </p:cNvPr>
            <p:cNvSpPr/>
            <p:nvPr/>
          </p:nvSpPr>
          <p:spPr>
            <a:xfrm>
              <a:off x="1345494" y="5088358"/>
              <a:ext cx="989559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Высокий потенциал роста за счет замещения низкодоходных депозитов и роста популярности инвестиций в фонды</a:t>
              </a:r>
              <a:endParaRPr lang="ru-RU" dirty="0">
                <a:solidFill>
                  <a:srgbClr val="EF3124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Овал 6">
              <a:extLst>
                <a:ext uri="{FF2B5EF4-FFF2-40B4-BE49-F238E27FC236}">
                  <a16:creationId xmlns:a16="http://schemas.microsoft.com/office/drawing/2014/main" id="{E1082AAA-74CC-424D-90B1-9FC82A1A398A}"/>
                </a:ext>
              </a:extLst>
            </p:cNvPr>
            <p:cNvSpPr/>
            <p:nvPr/>
          </p:nvSpPr>
          <p:spPr bwMode="auto">
            <a:xfrm>
              <a:off x="808405" y="5213399"/>
              <a:ext cx="350982" cy="351625"/>
            </a:xfrm>
            <a:prstGeom prst="ellipse">
              <a:avLst/>
            </a:prstGeom>
            <a:solidFill>
              <a:srgbClr val="EF3124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241300" dist="76200" dir="5400000" algn="t" rotWithShape="0">
                <a:prstClr val="black">
                  <a:alpha val="21000"/>
                </a:prstClr>
              </a:outerShdw>
            </a:effectLst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1042988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1" i="0" u="none" strike="noStrike" cap="none" normalizeH="0" baseline="0" dirty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</a:rPr>
                <a:t>!</a:t>
              </a:r>
            </a:p>
          </p:txBody>
        </p:sp>
      </p:grpSp>
      <p:graphicFrame>
        <p:nvGraphicFramePr>
          <p:cNvPr id="8" name="Chart 9">
            <a:extLst>
              <a:ext uri="{FF2B5EF4-FFF2-40B4-BE49-F238E27FC236}">
                <a16:creationId xmlns:a16="http://schemas.microsoft.com/office/drawing/2014/main" id="{00000000-0008-0000-11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2428550"/>
              </p:ext>
            </p:extLst>
          </p:nvPr>
        </p:nvGraphicFramePr>
        <p:xfrm>
          <a:off x="658812" y="743557"/>
          <a:ext cx="10874375" cy="46521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3270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47676" y="1465572"/>
            <a:ext cx="169333" cy="169333"/>
          </a:xfrm>
          <a:prstGeom prst="ellipse">
            <a:avLst/>
          </a:prstGeom>
          <a:noFill/>
          <a:ln w="28575">
            <a:solidFill>
              <a:srgbClr val="EF31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747676" y="4737050"/>
            <a:ext cx="169333" cy="169333"/>
          </a:xfrm>
          <a:prstGeom prst="ellipse">
            <a:avLst/>
          </a:prstGeom>
          <a:noFill/>
          <a:ln w="28575">
            <a:solidFill>
              <a:srgbClr val="EF31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>
            <a:stCxn id="2" idx="4"/>
          </p:cNvCxnSpPr>
          <p:nvPr/>
        </p:nvCxnSpPr>
        <p:spPr>
          <a:xfrm>
            <a:off x="832343" y="1634905"/>
            <a:ext cx="0" cy="968870"/>
          </a:xfrm>
          <a:prstGeom prst="line">
            <a:avLst/>
          </a:prstGeom>
          <a:ln>
            <a:solidFill>
              <a:srgbClr val="EF312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41022" y="201116"/>
            <a:ext cx="28087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kern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Приоритеты на 2020 год</a:t>
            </a:r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FC59C9AB-B538-4A25-9EE9-17B1B688E21E}"/>
              </a:ext>
            </a:extLst>
          </p:cNvPr>
          <p:cNvSpPr/>
          <p:nvPr/>
        </p:nvSpPr>
        <p:spPr>
          <a:xfrm>
            <a:off x="1201834" y="1371808"/>
            <a:ext cx="10037907" cy="833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45886" eaLnBrk="0" hangingPunct="0">
              <a:spcAft>
                <a:spcPts val="544"/>
              </a:spcAft>
              <a:buClr>
                <a:srgbClr val="FF0000"/>
              </a:buClr>
              <a:buSzPct val="60000"/>
              <a:tabLst>
                <a:tab pos="243310" algn="l"/>
                <a:tab pos="5609086" algn="r"/>
              </a:tabLst>
              <a:defRPr/>
            </a:pPr>
            <a:r>
              <a:rPr lang="ru-RU" sz="1600" b="1" dirty="0">
                <a:solidFill>
                  <a:srgbClr val="EF312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Дополнительные услуги, оказываемые УК</a:t>
            </a:r>
          </a:p>
          <a:p>
            <a:pPr marL="0" lvl="2" defTabSz="945886" eaLnBrk="0" hangingPunct="0">
              <a:spcAft>
                <a:spcPts val="544"/>
              </a:spcAft>
              <a:buClr>
                <a:srgbClr val="FF0000"/>
              </a:buClr>
              <a:buSzPct val="60000"/>
              <a:tabLst>
                <a:tab pos="243310" algn="l"/>
                <a:tab pos="5609086" algn="r"/>
              </a:tabLst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Выработка позиции регулятора в отношении возможности оказания УК дополнительных услуг/сервисов в рамках основной деятельности</a:t>
            </a: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FC59C9AB-B538-4A25-9EE9-17B1B688E21E}"/>
              </a:ext>
            </a:extLst>
          </p:cNvPr>
          <p:cNvSpPr/>
          <p:nvPr/>
        </p:nvSpPr>
        <p:spPr>
          <a:xfrm>
            <a:off x="1201834" y="2533067"/>
            <a:ext cx="8444586" cy="833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45886" eaLnBrk="0" hangingPunct="0">
              <a:spcAft>
                <a:spcPts val="544"/>
              </a:spcAft>
              <a:buClr>
                <a:srgbClr val="FF0000"/>
              </a:buClr>
              <a:buSzPct val="60000"/>
              <a:tabLst>
                <a:tab pos="243310" algn="l"/>
                <a:tab pos="5609086" algn="r"/>
              </a:tabLst>
              <a:defRPr/>
            </a:pPr>
            <a:r>
              <a:rPr lang="ru-RU" sz="1600" b="1" dirty="0">
                <a:solidFill>
                  <a:srgbClr val="EF312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Сокращение сроков выдачи паев ПИФ</a:t>
            </a:r>
          </a:p>
          <a:p>
            <a:pPr marL="0" lvl="2" defTabSz="945886" eaLnBrk="0" hangingPunct="0">
              <a:spcAft>
                <a:spcPts val="544"/>
              </a:spcAft>
              <a:buClr>
                <a:srgbClr val="FF0000"/>
              </a:buClr>
              <a:buSzPct val="60000"/>
              <a:tabLst>
                <a:tab pos="243310" algn="l"/>
                <a:tab pos="5609086" algn="r"/>
              </a:tabLst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Участие в рабочей группе НАУФОР – Московской биржи по вопросу сокращения сроков выдачи паев ПИФов («режим Т-0»)</a:t>
            </a:r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FC59C9AB-B538-4A25-9EE9-17B1B688E21E}"/>
              </a:ext>
            </a:extLst>
          </p:cNvPr>
          <p:cNvSpPr/>
          <p:nvPr/>
        </p:nvSpPr>
        <p:spPr>
          <a:xfrm>
            <a:off x="1201834" y="3694326"/>
            <a:ext cx="9855633" cy="6181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45886" eaLnBrk="0" hangingPunct="0">
              <a:spcAft>
                <a:spcPts val="544"/>
              </a:spcAft>
              <a:buClr>
                <a:srgbClr val="FF0000"/>
              </a:buClr>
              <a:buSzPct val="60000"/>
              <a:tabLst>
                <a:tab pos="243310" algn="l"/>
                <a:tab pos="5609086" algn="r"/>
              </a:tabLst>
              <a:defRPr/>
            </a:pPr>
            <a:r>
              <a:rPr lang="ru-RU" sz="1600" b="1" dirty="0">
                <a:solidFill>
                  <a:srgbClr val="EF3124"/>
                </a:solidFill>
                <a:latin typeface="Arial" panose="020B0604020202020204" pitchFamily="34" charset="0"/>
                <a:cs typeface="Arial" pitchFamily="34" charset="0"/>
              </a:rPr>
              <a:t>Категоризация инвесторов</a:t>
            </a:r>
          </a:p>
          <a:p>
            <a:pPr marL="0" lvl="2" defTabSz="945886" eaLnBrk="0" hangingPunct="0">
              <a:spcAft>
                <a:spcPts val="544"/>
              </a:spcAft>
              <a:buClr>
                <a:srgbClr val="FF0000"/>
              </a:buClr>
              <a:buSzPct val="60000"/>
              <a:tabLst>
                <a:tab pos="243310" algn="l"/>
                <a:tab pos="5609086" algn="r"/>
              </a:tabLst>
              <a:defRPr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Принятие законопроекта по категоризации инвесторов в комфортной для АК редакции</a:t>
            </a:r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FC59C9AB-B538-4A25-9EE9-17B1B688E21E}"/>
              </a:ext>
            </a:extLst>
          </p:cNvPr>
          <p:cNvSpPr/>
          <p:nvPr/>
        </p:nvSpPr>
        <p:spPr>
          <a:xfrm>
            <a:off x="1201834" y="4640141"/>
            <a:ext cx="9083482" cy="1177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544"/>
              </a:spcAft>
            </a:pPr>
            <a:r>
              <a:rPr lang="ru-RU" sz="1600" b="1" dirty="0">
                <a:solidFill>
                  <a:srgbClr val="EF312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Доработка требований ЦБ в рамках модернизации законодательства по </a:t>
            </a:r>
            <a:r>
              <a:rPr lang="ru-RU" sz="1600" b="1" dirty="0" err="1">
                <a:solidFill>
                  <a:srgbClr val="EF312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ПИФам</a:t>
            </a:r>
            <a:r>
              <a:rPr lang="ru-RU" sz="1600" b="1" dirty="0">
                <a:solidFill>
                  <a:srgbClr val="EF3124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400" b="1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indent="-155488">
              <a:spcAft>
                <a:spcPts val="544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Выработка общих требований ЦБ к</a:t>
            </a:r>
            <a:r>
              <a:rPr lang="ru-RU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правилам ДУ ПИФ для квалифицированных инвесторов </a:t>
            </a:r>
          </a:p>
          <a:p>
            <a:pPr indent="-155488">
              <a:spcAft>
                <a:spcPts val="544"/>
              </a:spcAft>
              <a:buFont typeface="Arial" panose="020B0604020202020204" pitchFamily="34" charset="0"/>
              <a:buChar char="•"/>
            </a:pPr>
            <a:r>
              <a:rPr lang="ru-RU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порядка получения текущего дохода по паям в розничных фондах</a:t>
            </a:r>
          </a:p>
          <a:p>
            <a:pPr indent="-155488">
              <a:spcAft>
                <a:spcPts val="544"/>
              </a:spcAft>
              <a:buFont typeface="Arial" panose="020B0604020202020204" pitchFamily="34" charset="0"/>
              <a:buChar char="•"/>
            </a:pPr>
            <a:r>
              <a:rPr lang="ru-RU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Выработка требований к правилам ДУ розничных </a:t>
            </a:r>
            <a:r>
              <a:rPr lang="ru-RU" sz="1400" kern="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ПИФов</a:t>
            </a:r>
            <a:endParaRPr lang="ru-RU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Овал 31"/>
          <p:cNvSpPr/>
          <p:nvPr/>
        </p:nvSpPr>
        <p:spPr>
          <a:xfrm>
            <a:off x="747676" y="2603775"/>
            <a:ext cx="169333" cy="169333"/>
          </a:xfrm>
          <a:prstGeom prst="ellipse">
            <a:avLst/>
          </a:prstGeom>
          <a:noFill/>
          <a:ln w="28575">
            <a:solidFill>
              <a:srgbClr val="EF31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747676" y="3778057"/>
            <a:ext cx="169333" cy="169333"/>
          </a:xfrm>
          <a:prstGeom prst="ellipse">
            <a:avLst/>
          </a:prstGeom>
          <a:noFill/>
          <a:ln w="28575">
            <a:solidFill>
              <a:srgbClr val="EF312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6" name="Прямая соединительная линия 35"/>
          <p:cNvCxnSpPr>
            <a:stCxn id="32" idx="4"/>
            <a:endCxn id="33" idx="0"/>
          </p:cNvCxnSpPr>
          <p:nvPr/>
        </p:nvCxnSpPr>
        <p:spPr>
          <a:xfrm>
            <a:off x="832343" y="2773108"/>
            <a:ext cx="0" cy="1004949"/>
          </a:xfrm>
          <a:prstGeom prst="line">
            <a:avLst/>
          </a:prstGeom>
          <a:ln>
            <a:solidFill>
              <a:srgbClr val="EF312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33" idx="4"/>
            <a:endCxn id="34" idx="0"/>
          </p:cNvCxnSpPr>
          <p:nvPr/>
        </p:nvCxnSpPr>
        <p:spPr>
          <a:xfrm>
            <a:off x="832343" y="3947390"/>
            <a:ext cx="0" cy="789660"/>
          </a:xfrm>
          <a:prstGeom prst="line">
            <a:avLst/>
          </a:prstGeom>
          <a:ln>
            <a:solidFill>
              <a:srgbClr val="EF312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8692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2CC60F96-F5C6-4259-BE60-70C885420235}"/>
              </a:ext>
            </a:extLst>
          </p:cNvPr>
          <p:cNvSpPr txBox="1">
            <a:spLocks/>
          </p:cNvSpPr>
          <p:nvPr/>
        </p:nvSpPr>
        <p:spPr>
          <a:xfrm>
            <a:off x="1558059" y="3089701"/>
            <a:ext cx="9633000" cy="830997"/>
          </a:xfrm>
          <a:prstGeom prst="rect">
            <a:avLst/>
          </a:prstGeom>
        </p:spPr>
        <p:txBody>
          <a:bodyPr wrap="square" lIns="0" rIns="0" anchor="t" anchorCtr="0">
            <a:sp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+mj-lt"/>
                <a:ea typeface="ＭＳ Ｐゴシック" charset="0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  <a:ea typeface="ＭＳ Ｐゴシック" charset="0"/>
              </a:defRPr>
            </a:lvl5pPr>
            <a:lvl6pPr marL="456334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6pPr>
            <a:lvl7pPr marL="912629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7pPr>
            <a:lvl8pPr marL="1368965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8pPr>
            <a:lvl9pPr marL="1825292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bg1"/>
                </a:solidFill>
                <a:latin typeface="Arial" pitchFamily="34" charset="0"/>
              </a:defRPr>
            </a:lvl9pPr>
          </a:lstStyle>
          <a:p>
            <a:pPr algn="ctr" defTabSz="914400">
              <a:lnSpc>
                <a:spcPct val="80000"/>
              </a:lnSpc>
              <a:spcBef>
                <a:spcPts val="0"/>
              </a:spcBef>
            </a:pPr>
            <a:r>
              <a:rPr lang="ru-RU" sz="6000" b="0" kern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</a:t>
            </a:r>
            <a:r>
              <a:rPr lang="ru-RU" sz="6000" b="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внимание!</a:t>
            </a:r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A6134360-1C61-478E-B16A-E41C181C95E2}"/>
              </a:ext>
            </a:extLst>
          </p:cNvPr>
          <p:cNvCxnSpPr/>
          <p:nvPr/>
        </p:nvCxnSpPr>
        <p:spPr bwMode="auto">
          <a:xfrm>
            <a:off x="0" y="3505200"/>
            <a:ext cx="1348509" cy="0"/>
          </a:xfrm>
          <a:prstGeom prst="line">
            <a:avLst/>
          </a:prstGeom>
          <a:noFill/>
          <a:ln w="19050" cap="flat" cmpd="sng" algn="ctr">
            <a:solidFill>
              <a:srgbClr val="EF3124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6684456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484</Words>
  <Application>Microsoft Office PowerPoint</Application>
  <PresentationFormat>Широкоэкранный</PresentationFormat>
  <Paragraphs>142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Tahoma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Панин Данила Петрович</dc:creator>
  <cp:lastModifiedBy>Балалуева Ирина Александровна</cp:lastModifiedBy>
  <cp:revision>104</cp:revision>
  <cp:lastPrinted>2020-06-22T06:45:19Z</cp:lastPrinted>
  <dcterms:created xsi:type="dcterms:W3CDTF">2019-01-22T11:40:30Z</dcterms:created>
  <dcterms:modified xsi:type="dcterms:W3CDTF">2020-06-23T10:43:55Z</dcterms:modified>
</cp:coreProperties>
</file>